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256" r:id="rId2"/>
    <p:sldId id="528" r:id="rId3"/>
    <p:sldId id="529" r:id="rId4"/>
    <p:sldId id="530" r:id="rId5"/>
    <p:sldId id="531" r:id="rId6"/>
    <p:sldId id="543" r:id="rId7"/>
    <p:sldId id="532" r:id="rId8"/>
    <p:sldId id="445" r:id="rId9"/>
    <p:sldId id="446" r:id="rId10"/>
    <p:sldId id="449" r:id="rId11"/>
    <p:sldId id="450" r:id="rId12"/>
    <p:sldId id="451" r:id="rId13"/>
    <p:sldId id="452" r:id="rId14"/>
    <p:sldId id="453" r:id="rId15"/>
    <p:sldId id="454" r:id="rId16"/>
    <p:sldId id="518" r:id="rId17"/>
    <p:sldId id="535" r:id="rId18"/>
    <p:sldId id="536" r:id="rId19"/>
    <p:sldId id="537" r:id="rId20"/>
    <p:sldId id="544" r:id="rId21"/>
    <p:sldId id="534" r:id="rId22"/>
    <p:sldId id="456" r:id="rId23"/>
    <p:sldId id="457" r:id="rId24"/>
    <p:sldId id="460" r:id="rId25"/>
    <p:sldId id="538" r:id="rId26"/>
    <p:sldId id="539" r:id="rId27"/>
    <p:sldId id="540" r:id="rId28"/>
    <p:sldId id="541" r:id="rId29"/>
    <p:sldId id="542" r:id="rId30"/>
    <p:sldId id="520" r:id="rId31"/>
    <p:sldId id="463" r:id="rId32"/>
    <p:sldId id="464" r:id="rId33"/>
    <p:sldId id="465" r:id="rId34"/>
    <p:sldId id="466" r:id="rId35"/>
    <p:sldId id="519" r:id="rId36"/>
    <p:sldId id="468" r:id="rId37"/>
    <p:sldId id="469" r:id="rId38"/>
    <p:sldId id="525" r:id="rId39"/>
    <p:sldId id="526" r:id="rId40"/>
    <p:sldId id="473" r:id="rId41"/>
    <p:sldId id="533" r:id="rId42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7"/>
    <p:restoredTop sz="91538"/>
  </p:normalViewPr>
  <p:slideViewPr>
    <p:cSldViewPr showGuides="1">
      <p:cViewPr varScale="1">
        <p:scale>
          <a:sx n="120" d="100"/>
          <a:sy n="120" d="100"/>
        </p:scale>
        <p:origin x="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2832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4ABF783-E2B0-1344-9ED5-DC7EC07D1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6A2B4585-7C7F-AB46-B60C-10588510063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2378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9B905F-F495-424D-8CF7-59E48566B9A6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 dirty="0">
              <a:latin typeface="Calibri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333AAF-6753-C347-A051-4E58289EA589}" type="slidenum">
              <a:rPr lang="el-GR" sz="1300">
                <a:latin typeface="Calibri" charset="0"/>
              </a:rPr>
              <a:pPr eaLnBrk="1" hangingPunct="1"/>
              <a:t>11</a:t>
            </a:fld>
            <a:endParaRPr lang="el-GR" sz="13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B52D0A-9046-5F49-A599-FF08A4ADDE0D}" type="slidenum">
              <a:rPr lang="el-GR" sz="1300">
                <a:latin typeface="Calibri" charset="0"/>
              </a:rPr>
              <a:pPr eaLnBrk="1" hangingPunct="1"/>
              <a:t>12</a:t>
            </a:fld>
            <a:endParaRPr lang="el-GR" sz="13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7DA8F5-6672-854A-9F3E-618E3014164C}" type="slidenum">
              <a:rPr lang="el-GR" sz="1300">
                <a:latin typeface="Calibri" charset="0"/>
              </a:rPr>
              <a:pPr eaLnBrk="1" hangingPunct="1"/>
              <a:t>13</a:t>
            </a:fld>
            <a:endParaRPr lang="el-GR" sz="13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8BC899-1F3D-734A-9C5F-4FFAA34C1938}" type="slidenum">
              <a:rPr lang="el-GR" sz="1300">
                <a:latin typeface="Calibri" charset="0"/>
              </a:rPr>
              <a:pPr eaLnBrk="1" hangingPunct="1"/>
              <a:t>14</a:t>
            </a:fld>
            <a:endParaRPr lang="el-GR" sz="13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77C0DE-C757-384D-95BA-B65163C8CF7B}" type="slidenum">
              <a:rPr lang="el-GR" sz="1300">
                <a:latin typeface="Calibri" charset="0"/>
              </a:rPr>
              <a:pPr eaLnBrk="1" hangingPunct="1"/>
              <a:t>15</a:t>
            </a:fld>
            <a:endParaRPr lang="el-GR" sz="13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1BBF79-7D99-7449-AFE7-7B6D0902ECBC}" type="slidenum">
              <a:rPr lang="el-GR" sz="1300">
                <a:latin typeface="Calibri" charset="0"/>
              </a:rPr>
              <a:pPr eaLnBrk="1" hangingPunct="1"/>
              <a:t>22</a:t>
            </a:fld>
            <a:endParaRPr lang="el-GR" sz="13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22A485-C837-9947-8990-02256897954F}" type="slidenum">
              <a:rPr lang="el-GR" sz="1300">
                <a:latin typeface="Calibri" charset="0"/>
              </a:rPr>
              <a:pPr eaLnBrk="1" hangingPunct="1"/>
              <a:t>23</a:t>
            </a:fld>
            <a:endParaRPr lang="el-GR" sz="1300">
              <a:latin typeface="Calibri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6EFD71-0931-6448-B571-A32D830F038B}" type="slidenum">
              <a:rPr lang="el-GR" sz="1300">
                <a:latin typeface="Calibri" charset="0"/>
              </a:rPr>
              <a:pPr eaLnBrk="1" hangingPunct="1"/>
              <a:t>24</a:t>
            </a:fld>
            <a:endParaRPr lang="el-GR" sz="1300">
              <a:latin typeface="Calibri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136019-2BBC-B348-9891-3CDBB45F3707}" type="slidenum">
              <a:rPr lang="el-GR" sz="1300">
                <a:latin typeface="Calibri" charset="0"/>
              </a:rPr>
              <a:pPr eaLnBrk="1" hangingPunct="1"/>
              <a:t>31</a:t>
            </a:fld>
            <a:endParaRPr lang="el-GR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71205F-DDDA-DD4E-B77B-9DDDB506BEA2}" type="slidenum">
              <a:rPr lang="el-GR" sz="1300">
                <a:latin typeface="Calibri" charset="0"/>
              </a:rPr>
              <a:pPr eaLnBrk="1" hangingPunct="1"/>
              <a:t>32</a:t>
            </a:fld>
            <a:endParaRPr lang="el-GR" sz="13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1967BD-3238-B246-A979-EF1411DC7CBA}" type="slidenum">
              <a:rPr lang="el-GR" sz="1300">
                <a:latin typeface="Calibri" charset="0"/>
              </a:rPr>
              <a:pPr eaLnBrk="1" hangingPunct="1"/>
              <a:t>2</a:t>
            </a:fld>
            <a:endParaRPr lang="el-GR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EE1443-B9B6-D14F-B2C2-F8D6AAF2EA3B}" type="slidenum">
              <a:rPr lang="el-GR" sz="1300">
                <a:latin typeface="Calibri" charset="0"/>
              </a:rPr>
              <a:pPr eaLnBrk="1" hangingPunct="1"/>
              <a:t>33</a:t>
            </a:fld>
            <a:endParaRPr lang="el-GR" sz="13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8B8527-9BFA-F642-8462-2DEF29E6A438}" type="slidenum">
              <a:rPr lang="el-GR" sz="1300">
                <a:latin typeface="Calibri" charset="0"/>
              </a:rPr>
              <a:pPr eaLnBrk="1" hangingPunct="1"/>
              <a:t>34</a:t>
            </a:fld>
            <a:endParaRPr lang="el-GR" sz="1300">
              <a:latin typeface="Calibri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18DD11-AD4A-8143-937C-56E76EB87DD1}" type="slidenum">
              <a:rPr lang="el-GR" sz="1300">
                <a:latin typeface="Calibri" charset="0"/>
              </a:rPr>
              <a:pPr eaLnBrk="1" hangingPunct="1"/>
              <a:t>36</a:t>
            </a:fld>
            <a:endParaRPr lang="el-GR" sz="1300">
              <a:latin typeface="Calibri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Answer: 27 is a plain literal here  !!!!!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6FA4E7-B0B3-744F-8427-42AB606426B8}" type="slidenum">
              <a:rPr lang="el-GR" sz="1300">
                <a:latin typeface="Calibri" charset="0"/>
              </a:rPr>
              <a:pPr eaLnBrk="1" hangingPunct="1"/>
              <a:t>37</a:t>
            </a:fld>
            <a:endParaRPr lang="el-GR" sz="1300">
              <a:latin typeface="Calibri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E1AD32-744A-B644-BE4D-C0499EB1CC8F}" type="slidenum">
              <a:rPr lang="el-GR" sz="1300">
                <a:latin typeface="Calibri" charset="0"/>
              </a:rPr>
              <a:pPr eaLnBrk="1" hangingPunct="1"/>
              <a:t>40</a:t>
            </a:fld>
            <a:endParaRPr lang="el-GR" sz="1300">
              <a:latin typeface="Calibri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EA5ED1-FE89-2A42-B62F-E908A4EE77F3}" type="slidenum">
              <a:rPr lang="el-GR" sz="1300">
                <a:latin typeface="Calibri" charset="0"/>
              </a:rPr>
              <a:pPr eaLnBrk="1" hangingPunct="1"/>
              <a:t>41</a:t>
            </a:fld>
            <a:endParaRPr lang="el-GR" sz="1300">
              <a:latin typeface="Calibri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5DB137-03C1-954B-9ED0-6055FBB18108}" type="slidenum">
              <a:rPr lang="el-GR" sz="1300">
                <a:latin typeface="Calibri" charset="0"/>
              </a:rPr>
              <a:pPr eaLnBrk="1" hangingPunct="1"/>
              <a:t>3</a:t>
            </a:fld>
            <a:endParaRPr lang="el-GR" sz="1300">
              <a:latin typeface="Calibri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845F59-64A5-5E4A-9632-3090AA28128A}" type="slidenum">
              <a:rPr lang="el-GR" sz="1300">
                <a:latin typeface="Calibri" charset="0"/>
              </a:rPr>
              <a:pPr eaLnBrk="1" hangingPunct="1"/>
              <a:t>4</a:t>
            </a:fld>
            <a:endParaRPr lang="el-GR" sz="1300">
              <a:latin typeface="Calibri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631491-CB32-AE4F-B9EF-4181E09848FD}" type="slidenum">
              <a:rPr lang="el-GR" sz="1300">
                <a:latin typeface="Calibri" charset="0"/>
              </a:rPr>
              <a:pPr eaLnBrk="1" hangingPunct="1"/>
              <a:t>5</a:t>
            </a:fld>
            <a:endParaRPr lang="el-GR" sz="1300">
              <a:latin typeface="Calibri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6A3DDE-30BB-7846-B8CF-191D3E1E0561}" type="slidenum">
              <a:rPr lang="el-GR" sz="1300">
                <a:latin typeface="Calibri" charset="0"/>
              </a:rPr>
              <a:pPr eaLnBrk="1" hangingPunct="1"/>
              <a:t>7</a:t>
            </a:fld>
            <a:endParaRPr lang="el-GR" sz="1300">
              <a:latin typeface="Calibri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5F3622C-B714-F448-B4E4-A08E6B8AE16E}" type="slidenum">
              <a:rPr lang="el-GR" sz="1300">
                <a:latin typeface="Calibri" charset="0"/>
              </a:rPr>
              <a:pPr eaLnBrk="1" hangingPunct="1"/>
              <a:t>8</a:t>
            </a:fld>
            <a:endParaRPr lang="el-GR" sz="1300">
              <a:latin typeface="Calibri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F4F943-B4FE-0C4D-A2A9-F1556B3C4FDE}" type="slidenum">
              <a:rPr lang="el-GR" sz="1300">
                <a:latin typeface="Calibri" charset="0"/>
              </a:rPr>
              <a:pPr eaLnBrk="1" hangingPunct="1"/>
              <a:t>9</a:t>
            </a:fld>
            <a:endParaRPr lang="el-GR" sz="13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F67C75-3259-4A47-A051-F0FF8A569A2E}" type="slidenum">
              <a:rPr lang="el-GR" sz="1300">
                <a:latin typeface="Calibri" charset="0"/>
              </a:rPr>
              <a:pPr eaLnBrk="1" hangingPunct="1"/>
              <a:t>10</a:t>
            </a:fld>
            <a:endParaRPr lang="el-GR" sz="13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109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38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15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72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7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818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63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65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460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09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95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4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109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109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109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109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pitchFamily="-109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pitchFamily="-109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pitchFamily="-109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pitchFamily="-109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09" charset="2"/>
        <a:buChar char="l"/>
        <a:defRPr>
          <a:solidFill>
            <a:srgbClr val="000000"/>
          </a:solidFill>
          <a:latin typeface="+mn-lt"/>
          <a:ea typeface="ＭＳ Ｐゴシック" pitchFamily="-109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09" charset="2"/>
        <a:buChar char="l"/>
        <a:defRPr>
          <a:solidFill>
            <a:srgbClr val="000000"/>
          </a:solidFill>
          <a:latin typeface="+mn-lt"/>
          <a:ea typeface="ＭＳ Ｐゴシック" pitchFamily="-109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09" charset="2"/>
        <a:buChar char="l"/>
        <a:defRPr>
          <a:solidFill>
            <a:srgbClr val="000000"/>
          </a:solidFill>
          <a:latin typeface="+mn-lt"/>
          <a:ea typeface="ＭＳ Ｐゴシック" pitchFamily="-109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09" charset="2"/>
        <a:buChar char="l"/>
        <a:defRPr>
          <a:solidFill>
            <a:srgbClr val="0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sw/RDFCore/ntripl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rientdb.com/" TargetMode="External"/><Relationship Id="rId2" Type="http://schemas.openxmlformats.org/officeDocument/2006/relationships/hyperlink" Target="https://neo4j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hyperlink" Target="https://aws.amazon.com/neptune/" TargetMode="External"/><Relationship Id="rId4" Type="http://schemas.openxmlformats.org/officeDocument/2006/relationships/hyperlink" Target="http://tinkerpop.apache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org/index.html#section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2004/02/skos/core#broader" TargetMode="External"/><Relationship Id="rId4" Type="http://schemas.openxmlformats.org/officeDocument/2006/relationships/hyperlink" Target="http://www.w3.org/2004/02/skos/cor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resource/Alan_Turing" TargetMode="External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bpedia.org/resource/Alan_Tu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resource/Alan_Tur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url.org/dc/elements/1.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3.org/TR/xmlschema-2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Alan_Tur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amanathan_V._Guh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3.org/standards/techs/r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25923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9800" dirty="0">
                <a:latin typeface="Calibri" charset="0"/>
                <a:ea typeface="ＭＳ Ｐゴシック" charset="0"/>
                <a:cs typeface="ＭＳ Ｐゴシック" charset="0"/>
              </a:rPr>
              <a:t>Chapter 2</a:t>
            </a:r>
            <a:br>
              <a:rPr lang="en-US" sz="74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6800" dirty="0">
                <a:latin typeface="Calibri" charset="0"/>
                <a:ea typeface="ＭＳ Ｐゴシック" charset="0"/>
                <a:cs typeface="ＭＳ Ｐゴシック" charset="0"/>
              </a:rPr>
              <a:t>RDF Syntax 1 </a:t>
            </a:r>
            <a:br>
              <a:rPr lang="en-US" sz="44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l-GR" sz="4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068638"/>
            <a:ext cx="2324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RDF Basics</a:t>
            </a:r>
            <a:endParaRPr lang="el-GR" sz="40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Core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identify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resource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s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using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Web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identifiers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describing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resources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in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terms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of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simple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properties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property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values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RDF data model is as a “pure” graph model</a:t>
            </a:r>
          </a:p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To identify resources, RDF uses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Uniform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Resource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Identifiers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URIs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and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URI references (</a:t>
            </a:r>
            <a:r>
              <a:rPr lang="en-US" sz="3200" b="1" dirty="0" err="1">
                <a:latin typeface="Calibri" charset="0"/>
                <a:ea typeface="ＭＳ Ｐゴシック" charset="0"/>
                <a:cs typeface="ＭＳ Ｐゴシック" charset="0"/>
              </a:rPr>
              <a:t>URIrefs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).</a:t>
            </a:r>
          </a:p>
          <a:p>
            <a:pPr eaLnBrk="1" hangingPunct="1">
              <a:buFont typeface="Arial" charset="0"/>
              <a:buChar char="•"/>
            </a:pP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Definition: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resource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anything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that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identifiable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URIref</a:t>
            </a:r>
            <a:endParaRPr lang="el-GR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endParaRPr lang="el-GR" sz="40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200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en-US" sz="3200" dirty="0"/>
              <a:t>Consider the following information:</a:t>
            </a:r>
          </a:p>
          <a:p>
            <a:pPr eaLnBrk="1" hangingPunct="1">
              <a:buFontTx/>
              <a:buNone/>
              <a:defRPr/>
            </a:pPr>
            <a:endParaRPr lang="en-US" sz="3200" dirty="0"/>
          </a:p>
          <a:p>
            <a:pPr marL="349250" lvl="1" indent="-174625" eaLnBrk="1" hangingPunct="1">
              <a:buFontTx/>
              <a:buNone/>
              <a:defRPr/>
            </a:pPr>
            <a:r>
              <a:rPr lang="en-US" sz="2800" dirty="0"/>
              <a:t>“t</a:t>
            </a:r>
            <a:r>
              <a:rPr lang="el-GR" sz="2800" dirty="0" err="1"/>
              <a:t>here</a:t>
            </a:r>
            <a:r>
              <a:rPr lang="el-GR" sz="2800" dirty="0"/>
              <a:t> </a:t>
            </a:r>
            <a:r>
              <a:rPr lang="el-GR" sz="2800" dirty="0" err="1"/>
              <a:t>is</a:t>
            </a:r>
            <a:r>
              <a:rPr lang="el-GR" sz="2800" dirty="0"/>
              <a:t> a </a:t>
            </a:r>
            <a:r>
              <a:rPr lang="el-GR" sz="2800" dirty="0" err="1"/>
              <a:t>Person</a:t>
            </a:r>
            <a:r>
              <a:rPr lang="el-GR" sz="2800" dirty="0"/>
              <a:t> </a:t>
            </a:r>
            <a:r>
              <a:rPr lang="el-GR" sz="2800" dirty="0" err="1"/>
              <a:t>identified</a:t>
            </a:r>
            <a:r>
              <a:rPr lang="el-GR" sz="2800" dirty="0"/>
              <a:t> b</a:t>
            </a:r>
            <a:r>
              <a:rPr lang="en-US" sz="2800" dirty="0"/>
              <a:t>y</a:t>
            </a:r>
          </a:p>
          <a:p>
            <a:pPr marL="349250" lvl="1" indent="-174625" eaLnBrk="1" hangingPunct="1">
              <a:buFontTx/>
              <a:buNone/>
              <a:defRPr/>
            </a:pPr>
            <a:r>
              <a:rPr lang="el-GR" sz="2800" dirty="0" err="1">
                <a:latin typeface="Courier New" charset="0"/>
              </a:rPr>
              <a:t>http</a:t>
            </a:r>
            <a:r>
              <a:rPr lang="el-GR" sz="2800" dirty="0">
                <a:latin typeface="Courier New" charset="0"/>
              </a:rPr>
              <a:t>://www.w3.org/</a:t>
            </a:r>
            <a:r>
              <a:rPr lang="el-GR" sz="2800" dirty="0" err="1">
                <a:latin typeface="Courier New" charset="0"/>
              </a:rPr>
              <a:t>People</a:t>
            </a:r>
            <a:r>
              <a:rPr lang="el-GR" sz="2800" dirty="0">
                <a:latin typeface="Courier New" charset="0"/>
              </a:rPr>
              <a:t>/EM/</a:t>
            </a:r>
            <a:r>
              <a:rPr lang="el-GR" sz="2800" dirty="0" err="1">
                <a:latin typeface="Courier New" charset="0"/>
              </a:rPr>
              <a:t>contact#me</a:t>
            </a:r>
            <a:r>
              <a:rPr lang="en-US" sz="2800" dirty="0"/>
              <a:t>,</a:t>
            </a:r>
            <a:r>
              <a:rPr lang="el-GR" sz="2800" dirty="0"/>
              <a:t> </a:t>
            </a:r>
            <a:endParaRPr lang="en-US" sz="2800" dirty="0"/>
          </a:p>
          <a:p>
            <a:pPr marL="349250" lvl="1" indent="-174625" eaLnBrk="1" hangingPunct="1">
              <a:buFontTx/>
              <a:buNone/>
              <a:defRPr/>
            </a:pPr>
            <a:r>
              <a:rPr lang="el-GR" sz="2800" dirty="0" err="1"/>
              <a:t>whose</a:t>
            </a:r>
            <a:r>
              <a:rPr lang="el-GR" sz="2800" dirty="0"/>
              <a:t> </a:t>
            </a:r>
            <a:r>
              <a:rPr lang="el-GR" sz="2800" dirty="0" err="1"/>
              <a:t>name</a:t>
            </a:r>
            <a:r>
              <a:rPr lang="el-GR" sz="2800" dirty="0"/>
              <a:t> </a:t>
            </a:r>
            <a:r>
              <a:rPr lang="el-GR" sz="2800" dirty="0" err="1"/>
              <a:t>is</a:t>
            </a:r>
            <a:r>
              <a:rPr lang="el-GR" sz="2800" dirty="0"/>
              <a:t> </a:t>
            </a:r>
            <a:r>
              <a:rPr lang="el-GR" sz="2800" dirty="0" err="1"/>
              <a:t>Eric</a:t>
            </a:r>
            <a:r>
              <a:rPr lang="el-GR" sz="2800" dirty="0"/>
              <a:t> </a:t>
            </a:r>
            <a:r>
              <a:rPr lang="el-GR" sz="2800" dirty="0" err="1"/>
              <a:t>Miller</a:t>
            </a:r>
            <a:r>
              <a:rPr lang="el-GR" sz="2800" dirty="0"/>
              <a:t>, </a:t>
            </a:r>
            <a:r>
              <a:rPr lang="el-GR" sz="2800" dirty="0" err="1"/>
              <a:t>whose</a:t>
            </a:r>
            <a:r>
              <a:rPr lang="el-GR" sz="2800" dirty="0"/>
              <a:t> email</a:t>
            </a:r>
            <a:endParaRPr lang="en-US" sz="2800" dirty="0"/>
          </a:p>
          <a:p>
            <a:pPr marL="349250" lvl="1" indent="-174625" eaLnBrk="1" hangingPunct="1">
              <a:buFontTx/>
              <a:buNone/>
              <a:defRPr/>
            </a:pPr>
            <a:r>
              <a:rPr lang="el-GR" sz="2800" dirty="0" err="1"/>
              <a:t>address</a:t>
            </a:r>
            <a:r>
              <a:rPr lang="en-US" sz="2800" dirty="0"/>
              <a:t> </a:t>
            </a:r>
            <a:r>
              <a:rPr lang="el-GR" sz="2800" dirty="0" err="1"/>
              <a:t>is</a:t>
            </a:r>
            <a:r>
              <a:rPr lang="el-GR" sz="2800" dirty="0"/>
              <a:t> em@w3.org, and </a:t>
            </a:r>
            <a:r>
              <a:rPr lang="el-GR" sz="2800" dirty="0" err="1"/>
              <a:t>whose</a:t>
            </a:r>
            <a:r>
              <a:rPr lang="el-GR" sz="2800" dirty="0"/>
              <a:t> </a:t>
            </a:r>
            <a:r>
              <a:rPr lang="el-GR" sz="2800" dirty="0" err="1"/>
              <a:t>title</a:t>
            </a:r>
            <a:r>
              <a:rPr lang="en-US" sz="2800" dirty="0"/>
              <a:t> is</a:t>
            </a:r>
            <a:r>
              <a:rPr lang="el-GR" sz="2800" dirty="0"/>
              <a:t> </a:t>
            </a:r>
            <a:r>
              <a:rPr lang="el-GR" sz="2800" dirty="0" err="1"/>
              <a:t>Dr</a:t>
            </a:r>
            <a:r>
              <a:rPr lang="el-GR" sz="2800" dirty="0"/>
              <a:t>.</a:t>
            </a:r>
            <a:r>
              <a:rPr lang="en-US" sz="2800" dirty="0"/>
              <a:t>”</a:t>
            </a:r>
            <a:endParaRPr lang="el-GR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 (cont’d)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79" name="Picture 4" descr="fig1dec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6767512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Basics</a:t>
            </a:r>
            <a:endParaRPr lang="el-GR" sz="40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353425" cy="4967287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Resource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s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being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described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have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properties that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have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values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, and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resources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are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described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making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statements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specif</a:t>
            </a:r>
            <a:r>
              <a:rPr lang="en-US" sz="3200" dirty="0" err="1">
                <a:latin typeface="Calibri" charset="0"/>
                <a:ea typeface="ＭＳ Ｐゴシック" charset="0"/>
                <a:cs typeface="ＭＳ Ｐゴシック" charset="0"/>
              </a:rPr>
              <a:t>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those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properties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values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79400" lvl="1" indent="-168275"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</a:rPr>
              <a:t>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part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that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identifies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thing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statement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about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n-US" sz="3200" b="1" dirty="0">
                <a:latin typeface="Calibri" charset="0"/>
                <a:ea typeface="ＭＳ Ｐゴシック" charset="0"/>
              </a:rPr>
              <a:t>subject</a:t>
            </a:r>
            <a:endParaRPr lang="en-US" sz="3200" dirty="0">
              <a:latin typeface="Calibri" charset="0"/>
              <a:ea typeface="ＭＳ Ｐゴシック" charset="0"/>
            </a:endParaRPr>
          </a:p>
          <a:p>
            <a:pPr marL="279400" lvl="1" indent="-168275" eaLnBrk="1" hangingPunct="1">
              <a:buFont typeface="Arial" charset="0"/>
              <a:buChar char="•"/>
            </a:pPr>
            <a:r>
              <a:rPr lang="el-GR" sz="3200" dirty="0">
                <a:latin typeface="Calibri" charset="0"/>
                <a:ea typeface="ＭＳ Ｐゴシック" charset="0"/>
              </a:rPr>
              <a:t>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part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that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identifies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property</a:t>
            </a:r>
            <a:r>
              <a:rPr lang="el-GR" sz="3200" dirty="0">
                <a:latin typeface="Calibri" charset="0"/>
                <a:ea typeface="ＭＳ Ｐゴシック" charset="0"/>
              </a:rPr>
              <a:t> o</a:t>
            </a:r>
            <a:r>
              <a:rPr lang="en-US" sz="3200" dirty="0">
                <a:latin typeface="Calibri" charset="0"/>
                <a:ea typeface="ＭＳ Ｐゴシック" charset="0"/>
              </a:rPr>
              <a:t>f </a:t>
            </a:r>
            <a:r>
              <a:rPr lang="el-GR" sz="3200" dirty="0">
                <a:latin typeface="Calibri" charset="0"/>
                <a:ea typeface="ＭＳ Ｐゴシック" charset="0"/>
              </a:rPr>
              <a:t>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subject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l-GR" sz="3200" dirty="0" err="1">
                <a:latin typeface="Calibri" charset="0"/>
                <a:ea typeface="ＭＳ Ｐゴシック" charset="0"/>
              </a:rPr>
              <a:t>statement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specifies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n-US" sz="3200" b="1" dirty="0">
                <a:latin typeface="Calibri" charset="0"/>
                <a:ea typeface="ＭＳ Ｐゴシック" charset="0"/>
              </a:rPr>
              <a:t>predicate</a:t>
            </a:r>
          </a:p>
          <a:p>
            <a:pPr marL="279400" lvl="1" indent="-168275"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</a:rPr>
              <a:t>T</a:t>
            </a:r>
            <a:r>
              <a:rPr lang="el-GR" sz="3200" dirty="0" err="1">
                <a:latin typeface="Calibri" charset="0"/>
                <a:ea typeface="ＭＳ Ｐゴシック" charset="0"/>
              </a:rPr>
              <a:t>he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part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that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identifies</a:t>
            </a:r>
            <a:r>
              <a:rPr lang="el-GR" sz="3200" dirty="0">
                <a:latin typeface="Calibri" charset="0"/>
                <a:ea typeface="ＭＳ Ｐゴシック" charset="0"/>
              </a:rPr>
              <a:t> the</a:t>
            </a:r>
            <a:r>
              <a:rPr lang="en-US" sz="3200" dirty="0">
                <a:latin typeface="Calibri" charset="0"/>
                <a:ea typeface="ＭＳ Ｐゴシック" charset="0"/>
              </a:rPr>
              <a:t> property’s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</a:rPr>
              <a:t>value</a:t>
            </a:r>
            <a:r>
              <a:rPr lang="el-GR" sz="3200" dirty="0">
                <a:latin typeface="Calibri" charset="0"/>
                <a:ea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</a:rPr>
              <a:t> the </a:t>
            </a:r>
            <a:r>
              <a:rPr lang="en-US" sz="3200" b="1" dirty="0">
                <a:latin typeface="Calibri" charset="0"/>
                <a:ea typeface="ＭＳ Ｐゴシック" charset="0"/>
              </a:rPr>
              <a:t>object</a:t>
            </a:r>
            <a:endParaRPr lang="el-GR" sz="32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endParaRPr lang="el-GR" sz="4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l-GR" sz="3200" i="1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3200" i="1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3200" i="1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3200" i="1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3200" i="1" dirty="0" err="1">
                <a:latin typeface="Calibri" charset="0"/>
                <a:ea typeface="ＭＳ Ｐゴシック" charset="0"/>
                <a:cs typeface="Calibri" charset="0"/>
              </a:rPr>
              <a:t>index.html</a:t>
            </a:r>
            <a:r>
              <a:rPr lang="en-US" sz="3200" i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i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has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a </a:t>
            </a:r>
            <a:r>
              <a:rPr lang="el-GR" sz="3200" i="1" dirty="0" err="1">
                <a:latin typeface="Calibri" charset="0"/>
                <a:ea typeface="ＭＳ Ｐゴシック" charset="0"/>
                <a:cs typeface="Calibri" charset="0"/>
              </a:rPr>
              <a:t>creator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whose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value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is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“</a:t>
            </a:r>
            <a:r>
              <a:rPr lang="el-GR" altLang="ja-JP" sz="3200" i="1" dirty="0" err="1">
                <a:latin typeface="Calibri" charset="0"/>
                <a:ea typeface="ＭＳ Ｐゴシック" charset="0"/>
                <a:cs typeface="Calibri" charset="0"/>
              </a:rPr>
              <a:t>John</a:t>
            </a:r>
            <a:r>
              <a:rPr lang="el-GR" altLang="ja-JP" sz="3200" i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i="1" dirty="0" err="1">
                <a:latin typeface="Calibri" charset="0"/>
                <a:ea typeface="ＭＳ Ｐゴシック" charset="0"/>
                <a:cs typeface="Calibri" charset="0"/>
              </a:rPr>
              <a:t>Smith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”</a:t>
            </a:r>
            <a:endParaRPr lang="en-US" altLang="ja-JP" sz="32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>
              <a:buFontTx/>
              <a:buNone/>
            </a:pPr>
            <a:endParaRPr lang="en-US" sz="3200" b="1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200" b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The </a:t>
            </a:r>
            <a:r>
              <a:rPr lang="en-US" sz="3200" b="1" dirty="0">
                <a:latin typeface="Calibri" charset="0"/>
                <a:ea typeface="ＭＳ Ｐゴシック" charset="0"/>
                <a:cs typeface="Calibri" charset="0"/>
              </a:rPr>
              <a:t>subject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is the URL http://</a:t>
            </a:r>
            <a:r>
              <a:rPr lang="en-US" sz="32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n-US" sz="3200" dirty="0" err="1">
                <a:latin typeface="Calibri" charset="0"/>
                <a:ea typeface="ＭＳ Ｐゴシック" charset="0"/>
                <a:cs typeface="Calibri" charset="0"/>
              </a:rPr>
              <a:t>index.html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</a:p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The </a:t>
            </a:r>
            <a:r>
              <a:rPr lang="en-US" sz="3200" b="1" dirty="0">
                <a:latin typeface="Calibri" charset="0"/>
                <a:ea typeface="ＭＳ Ｐゴシック" charset="0"/>
                <a:cs typeface="Calibri" charset="0"/>
              </a:rPr>
              <a:t>predicate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is the word "creator"</a:t>
            </a:r>
          </a:p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The </a:t>
            </a:r>
            <a:r>
              <a:rPr lang="en-US" sz="3200" b="1" dirty="0">
                <a:latin typeface="Calibri" charset="0"/>
                <a:ea typeface="ＭＳ Ｐゴシック" charset="0"/>
                <a:cs typeface="Calibri" charset="0"/>
              </a:rPr>
              <a:t>object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is the phrase “John Smith”</a:t>
            </a:r>
            <a:endParaRPr lang="en-US" altLang="ja-JP" sz="3200" b="1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>
              <a:buFontTx/>
              <a:buNone/>
            </a:pPr>
            <a:endParaRPr lang="el-GR" sz="3200" b="1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RDF Triples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RDF statements can be written as </a:t>
            </a:r>
            <a:r>
              <a:rPr lang="el-GR" sz="3200" b="1" dirty="0" err="1">
                <a:latin typeface="Calibri" charset="0"/>
                <a:ea typeface="ＭＳ Ｐゴシック" charset="0"/>
                <a:cs typeface="Calibri" charset="0"/>
              </a:rPr>
              <a:t>trip</a:t>
            </a:r>
            <a:r>
              <a:rPr lang="en-US" sz="3200" b="1" dirty="0">
                <a:latin typeface="Calibri" charset="0"/>
                <a:ea typeface="ＭＳ Ｐゴシック" charset="0"/>
                <a:cs typeface="Calibri" charset="0"/>
              </a:rPr>
              <a:t>les</a:t>
            </a:r>
          </a:p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Simple </a:t>
            </a:r>
            <a:r>
              <a:rPr lang="en-US" sz="3200" i="1" dirty="0">
                <a:latin typeface="Calibri" charset="0"/>
                <a:ea typeface="ＭＳ Ｐゴシック" charset="0"/>
                <a:cs typeface="Calibri" charset="0"/>
                <a:hlinkClick r:id="rId3"/>
              </a:rPr>
              <a:t>ntriples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 notation: a set of triples terminated by a periods, where URIs are inside angle brackets</a:t>
            </a:r>
          </a:p>
          <a:p>
            <a:pPr marL="460375" lvl="3" indent="0" eaLnBrk="1" hangingPunct="1">
              <a:buFontTx/>
              <a:buNone/>
            </a:pP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index.html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&gt; </a:t>
            </a:r>
            <a:r>
              <a:rPr lang="en-US" sz="2000" dirty="0">
                <a:latin typeface="Calibri" charset="0"/>
                <a:ea typeface="ＭＳ Ｐゴシック" charset="0"/>
                <a:cs typeface="Calibri" charset="0"/>
              </a:rPr>
              <a:t>&lt;h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purl.org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dc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elements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/1.1/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creator</a:t>
            </a:r>
            <a:r>
              <a:rPr lang="en-US" sz="2000" dirty="0">
                <a:latin typeface="Calibri" charset="0"/>
                <a:ea typeface="ＭＳ Ｐゴシック" charset="0"/>
                <a:cs typeface="Calibri" charset="0"/>
              </a:rPr>
              <a:t>&gt; 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staffid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/85740&gt; . </a:t>
            </a:r>
            <a:endParaRPr lang="en-US" sz="2000" dirty="0">
              <a:latin typeface="Calibri" charset="0"/>
              <a:ea typeface="ＭＳ Ｐゴシック" charset="0"/>
              <a:cs typeface="Calibri" charset="0"/>
            </a:endParaRPr>
          </a:p>
          <a:p>
            <a:pPr marL="460375" lvl="3" indent="0" eaLnBrk="1" hangingPunct="1">
              <a:spcBef>
                <a:spcPts val="1000"/>
              </a:spcBef>
              <a:buFontTx/>
              <a:buNone/>
            </a:pP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index.html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&gt; 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terms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creation-date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&gt; "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August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 16, 1999" . </a:t>
            </a:r>
            <a:endParaRPr lang="en-US" sz="2000" dirty="0">
              <a:latin typeface="Calibri" charset="0"/>
              <a:ea typeface="ＭＳ Ｐゴシック" charset="0"/>
              <a:cs typeface="Calibri" charset="0"/>
            </a:endParaRPr>
          </a:p>
          <a:p>
            <a:pPr marL="460375" lvl="3" indent="0" eaLnBrk="1" hangingPunct="1">
              <a:spcBef>
                <a:spcPts val="1000"/>
              </a:spcBef>
              <a:buFontTx/>
              <a:buNone/>
            </a:pP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www.example.org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index.html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&gt; &lt;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http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://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purl.org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dc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elements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/1.1/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language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&gt; "</a:t>
            </a:r>
            <a:r>
              <a:rPr lang="el-GR" sz="2000" dirty="0" err="1">
                <a:latin typeface="Calibri" charset="0"/>
                <a:ea typeface="ＭＳ Ｐゴシック" charset="0"/>
                <a:cs typeface="Calibri" charset="0"/>
              </a:rPr>
              <a:t>en</a:t>
            </a:r>
            <a:r>
              <a:rPr lang="el-GR" sz="2000" dirty="0">
                <a:latin typeface="Calibri" charset="0"/>
                <a:ea typeface="ＭＳ Ｐゴシック" charset="0"/>
                <a:cs typeface="Calibri" charset="0"/>
              </a:rPr>
              <a:t>" . </a:t>
            </a: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2123728" y="2564904"/>
            <a:ext cx="467545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/>
              <a:t>Graphs: pure</a:t>
            </a:r>
            <a:br>
              <a:rPr lang="en-US" sz="6000"/>
            </a:br>
            <a:r>
              <a:rPr lang="en-US" sz="6000"/>
              <a:t>and impure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26008"/>
            <a:ext cx="8353425" cy="4967288"/>
          </a:xfrm>
        </p:spPr>
        <p:txBody>
          <a:bodyPr/>
          <a:lstStyle/>
          <a:p>
            <a:r>
              <a:rPr lang="en-US" sz="3200" dirty="0"/>
              <a:t>A pure graph model consists only of </a:t>
            </a:r>
            <a:r>
              <a:rPr lang="en-US" sz="3200" b="1" dirty="0"/>
              <a:t>edges</a:t>
            </a:r>
            <a:r>
              <a:rPr lang="en-US" sz="3200" dirty="0"/>
              <a:t> between pairs of </a:t>
            </a:r>
            <a:r>
              <a:rPr lang="en-US" sz="3200" b="1" dirty="0"/>
              <a:t>nodes</a:t>
            </a:r>
          </a:p>
          <a:p>
            <a:pPr marL="395287" lvl="1" indent="0">
              <a:buNone/>
            </a:pPr>
            <a:r>
              <a:rPr lang="en-US" dirty="0"/>
              <a:t>Can be directed or undirected; can be labeled or not</a:t>
            </a:r>
          </a:p>
          <a:p>
            <a:r>
              <a:rPr lang="en-US" sz="3200" dirty="0"/>
              <a:t>A graph can be represented as an unordered collection of (subject, predicate, object) triples</a:t>
            </a:r>
          </a:p>
          <a:p>
            <a:pPr marL="395287" lvl="1" indent="0">
              <a:buNone/>
            </a:pPr>
            <a:r>
              <a:rPr lang="en-US" dirty="0"/>
              <a:t>If directed, predicate goes from subject to object</a:t>
            </a:r>
          </a:p>
          <a:p>
            <a:r>
              <a:rPr lang="en-US" sz="3200" dirty="0"/>
              <a:t>Nodes not the subject or object of some triple are not allowed</a:t>
            </a:r>
          </a:p>
          <a:p>
            <a:pPr marL="395287" lvl="1" indent="0">
              <a:buNone/>
            </a:pPr>
            <a:r>
              <a:rPr lang="en-US" dirty="0"/>
              <a:t>(John, likes, Mary),</a:t>
            </a:r>
          </a:p>
          <a:p>
            <a:pPr marL="395287" lvl="1" indent="0">
              <a:buNone/>
            </a:pPr>
            <a:r>
              <a:rPr lang="en-US" dirty="0"/>
              <a:t>(Mary, likes, Bill),</a:t>
            </a:r>
          </a:p>
          <a:p>
            <a:pPr marL="395287" lvl="1" indent="0">
              <a:buNone/>
            </a:pPr>
            <a:r>
              <a:rPr lang="en-US" dirty="0"/>
              <a:t>( John, hates, Bill)</a:t>
            </a:r>
          </a:p>
          <a:p>
            <a:pPr marL="395287" lvl="1" indent="0">
              <a:buNone/>
            </a:pP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88224" y="5013176"/>
            <a:ext cx="1728192" cy="1512168"/>
            <a:chOff x="6804248" y="5013176"/>
            <a:chExt cx="1728192" cy="1512168"/>
          </a:xfrm>
        </p:grpSpPr>
        <p:sp>
          <p:nvSpPr>
            <p:cNvPr id="5" name="Dodecagon 4"/>
            <p:cNvSpPr/>
            <p:nvPr/>
          </p:nvSpPr>
          <p:spPr>
            <a:xfrm>
              <a:off x="6804248" y="5013176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rgbClr val="003366"/>
                  </a:solidFill>
                </a:rPr>
                <a:t>john</a:t>
              </a:r>
            </a:p>
          </p:txBody>
        </p:sp>
        <p:sp>
          <p:nvSpPr>
            <p:cNvPr id="6" name="Dodecagon 5"/>
            <p:cNvSpPr/>
            <p:nvPr/>
          </p:nvSpPr>
          <p:spPr>
            <a:xfrm>
              <a:off x="7380312" y="5949280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rgbClr val="003366"/>
                  </a:solidFill>
                </a:rPr>
                <a:t>bill</a:t>
              </a:r>
            </a:p>
          </p:txBody>
        </p:sp>
        <p:sp>
          <p:nvSpPr>
            <p:cNvPr id="7" name="Dodecagon 6"/>
            <p:cNvSpPr/>
            <p:nvPr/>
          </p:nvSpPr>
          <p:spPr>
            <a:xfrm>
              <a:off x="7956376" y="5013176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err="1">
                  <a:solidFill>
                    <a:srgbClr val="003366"/>
                  </a:solidFill>
                </a:rPr>
                <a:t>mary</a:t>
              </a:r>
              <a:endParaRPr lang="en-US" sz="1000">
                <a:solidFill>
                  <a:srgbClr val="003366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4"/>
              <a:endCxn id="6" idx="9"/>
            </p:cNvCxnSpPr>
            <p:nvPr/>
          </p:nvCxnSpPr>
          <p:spPr>
            <a:xfrm>
              <a:off x="7169462" y="5589240"/>
              <a:ext cx="288032" cy="43722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1"/>
              <a:endCxn id="7" idx="8"/>
            </p:cNvCxnSpPr>
            <p:nvPr/>
          </p:nvCxnSpPr>
          <p:spPr>
            <a:xfrm>
              <a:off x="7380312" y="5224026"/>
              <a:ext cx="57606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5"/>
              <a:endCxn id="6" idx="0"/>
            </p:cNvCxnSpPr>
            <p:nvPr/>
          </p:nvCxnSpPr>
          <p:spPr>
            <a:xfrm flipH="1">
              <a:off x="7879194" y="5589240"/>
              <a:ext cx="288032" cy="43722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452320" y="5229200"/>
              <a:ext cx="4925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likes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56376" y="5733256"/>
              <a:ext cx="4925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likes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4248" y="5661248"/>
              <a:ext cx="561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83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RDF 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26008"/>
            <a:ext cx="8353425" cy="5543352"/>
          </a:xfrm>
        </p:spPr>
        <p:txBody>
          <a:bodyPr/>
          <a:lstStyle/>
          <a:p>
            <a:r>
              <a:rPr lang="en-US" sz="3200" dirty="0"/>
              <a:t>RDF is like this with a few </a:t>
            </a:r>
            <a:r>
              <a:rPr lang="en-US" dirty="0"/>
              <a:t>caveats</a:t>
            </a:r>
          </a:p>
          <a:p>
            <a:pPr lvl="1"/>
            <a:r>
              <a:rPr lang="en-US" dirty="0"/>
              <a:t>Subjects and predicates are identified by URIs</a:t>
            </a:r>
          </a:p>
          <a:p>
            <a:pPr lvl="1"/>
            <a:r>
              <a:rPr lang="en-US" dirty="0"/>
              <a:t>Object can be a </a:t>
            </a:r>
            <a:r>
              <a:rPr lang="en-US" i="1" dirty="0"/>
              <a:t>URI</a:t>
            </a:r>
            <a:r>
              <a:rPr lang="en-US" dirty="0"/>
              <a:t> or a </a:t>
            </a:r>
            <a:r>
              <a:rPr lang="en-US" i="1" dirty="0"/>
              <a:t>literal</a:t>
            </a:r>
            <a:r>
              <a:rPr lang="en-US" dirty="0"/>
              <a:t>, i.e., a string or a number</a:t>
            </a:r>
          </a:p>
          <a:p>
            <a:r>
              <a:rPr lang="en-US" dirty="0"/>
              <a:t>RDF defines some special URIs and gives them specific meaning, like this one for </a:t>
            </a:r>
            <a:r>
              <a:rPr lang="en-US" b="1" dirty="0"/>
              <a:t>type</a:t>
            </a:r>
          </a:p>
          <a:p>
            <a:pPr lvl="1"/>
            <a:r>
              <a:rPr lang="en-US" dirty="0"/>
              <a:t>http://www.w3.org/1999/02/22-rdf-syntax-ns#type</a:t>
            </a:r>
          </a:p>
          <a:p>
            <a:r>
              <a:rPr lang="en-US" dirty="0"/>
              <a:t>RDF has simple conventions for representing both ordered and unordered sequences</a:t>
            </a:r>
            <a:br>
              <a:rPr lang="en-US" dirty="0"/>
            </a:br>
            <a:r>
              <a:rPr lang="en-US" dirty="0"/>
              <a:t>and a few other data structures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88224" y="5013176"/>
            <a:ext cx="1728192" cy="1512168"/>
            <a:chOff x="6804248" y="5013176"/>
            <a:chExt cx="1728192" cy="1512168"/>
          </a:xfrm>
        </p:grpSpPr>
        <p:sp>
          <p:nvSpPr>
            <p:cNvPr id="5" name="Dodecagon 4"/>
            <p:cNvSpPr/>
            <p:nvPr/>
          </p:nvSpPr>
          <p:spPr>
            <a:xfrm>
              <a:off x="6804248" y="5013176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rgbClr val="003366"/>
                  </a:solidFill>
                </a:rPr>
                <a:t>john</a:t>
              </a:r>
            </a:p>
          </p:txBody>
        </p:sp>
        <p:sp>
          <p:nvSpPr>
            <p:cNvPr id="6" name="Dodecagon 5"/>
            <p:cNvSpPr/>
            <p:nvPr/>
          </p:nvSpPr>
          <p:spPr>
            <a:xfrm>
              <a:off x="7380312" y="5949280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rgbClr val="003366"/>
                  </a:solidFill>
                </a:rPr>
                <a:t>bill</a:t>
              </a:r>
            </a:p>
          </p:txBody>
        </p:sp>
        <p:sp>
          <p:nvSpPr>
            <p:cNvPr id="7" name="Dodecagon 6"/>
            <p:cNvSpPr/>
            <p:nvPr/>
          </p:nvSpPr>
          <p:spPr>
            <a:xfrm>
              <a:off x="7956376" y="5013176"/>
              <a:ext cx="576064" cy="576064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err="1">
                  <a:solidFill>
                    <a:srgbClr val="003366"/>
                  </a:solidFill>
                </a:rPr>
                <a:t>mary</a:t>
              </a:r>
              <a:endParaRPr lang="en-US" sz="1000">
                <a:solidFill>
                  <a:srgbClr val="003366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4"/>
              <a:endCxn id="6" idx="9"/>
            </p:cNvCxnSpPr>
            <p:nvPr/>
          </p:nvCxnSpPr>
          <p:spPr>
            <a:xfrm>
              <a:off x="7169462" y="5589240"/>
              <a:ext cx="288032" cy="43722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1"/>
              <a:endCxn id="7" idx="8"/>
            </p:cNvCxnSpPr>
            <p:nvPr/>
          </p:nvCxnSpPr>
          <p:spPr>
            <a:xfrm>
              <a:off x="7380312" y="5224026"/>
              <a:ext cx="57606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5"/>
              <a:endCxn id="6" idx="0"/>
            </p:cNvCxnSpPr>
            <p:nvPr/>
          </p:nvCxnSpPr>
          <p:spPr>
            <a:xfrm flipH="1">
              <a:off x="7879194" y="5589240"/>
              <a:ext cx="288032" cy="43722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452320" y="5229200"/>
              <a:ext cx="4925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likes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56376" y="5733256"/>
              <a:ext cx="4925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likes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4248" y="5661248"/>
              <a:ext cx="561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hates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68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97192" cy="4967288"/>
          </a:xfrm>
        </p:spPr>
        <p:txBody>
          <a:bodyPr/>
          <a:lstStyle/>
          <a:p>
            <a:r>
              <a:rPr lang="en-US" dirty="0"/>
              <a:t>Graph databases have become popular in past 10 years</a:t>
            </a:r>
          </a:p>
          <a:p>
            <a:r>
              <a:rPr lang="en-US" dirty="0"/>
              <a:t>A common extension of the pure graph model is to allow both nodes and edges to have </a:t>
            </a:r>
            <a:r>
              <a:rPr lang="en-US" i="1" dirty="0"/>
              <a:t>properties</a:t>
            </a:r>
          </a:p>
          <a:p>
            <a:r>
              <a:rPr lang="en-US" dirty="0"/>
              <a:t>Simple version: properties are key/value pairs, e.g.</a:t>
            </a:r>
          </a:p>
          <a:p>
            <a:pPr lvl="1"/>
            <a:r>
              <a:rPr lang="en-US" sz="2800" dirty="0"/>
              <a:t>Age : 25</a:t>
            </a:r>
          </a:p>
          <a:p>
            <a:pPr lvl="1"/>
            <a:r>
              <a:rPr lang="en-US" sz="2800" dirty="0"/>
              <a:t>Date : “1990-09-21”</a:t>
            </a:r>
          </a:p>
          <a:p>
            <a:r>
              <a:rPr lang="en-US" dirty="0"/>
              <a:t>We might give the </a:t>
            </a:r>
            <a:r>
              <a:rPr lang="en-US" b="1" dirty="0"/>
              <a:t>likes</a:t>
            </a:r>
            <a:r>
              <a:rPr lang="en-US" dirty="0"/>
              <a:t> edge from John to Mary two properties: </a:t>
            </a:r>
            <a:r>
              <a:rPr lang="en-US" i="1" dirty="0"/>
              <a:t>start</a:t>
            </a:r>
            <a:r>
              <a:rPr lang="en-US" dirty="0"/>
              <a:t> with value “1999-09-1” and </a:t>
            </a:r>
            <a:r>
              <a:rPr lang="en-US" i="1" dirty="0"/>
              <a:t>end</a:t>
            </a:r>
            <a:r>
              <a:rPr lang="en-US" dirty="0"/>
              <a:t> with value “2016-01-11”</a:t>
            </a:r>
          </a:p>
          <a:p>
            <a:pPr lvl="1"/>
            <a:r>
              <a:rPr lang="en-US" dirty="0"/>
              <a:t>Could mean the likes relation held between those two dates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F790F-DA8A-AA47-A629-D0F995AC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RDF Overview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RDF data model</a:t>
            </a:r>
          </a:p>
          <a:p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RDF syntax</a:t>
            </a:r>
          </a:p>
          <a:p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RDF serializations: XML, Turtle, N3, </a:t>
            </a:r>
            <a:r>
              <a:rPr lang="en-US" sz="3200" b="1" dirty="0" err="1">
                <a:latin typeface="Calibri" charset="0"/>
                <a:ea typeface="ＭＳ Ｐゴシック" charset="0"/>
                <a:cs typeface="ＭＳ Ｐゴシック" charset="0"/>
              </a:rPr>
              <a:t>ntriples</a:t>
            </a:r>
            <a:endParaRPr lang="en-US" sz="3200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RDF Schema (RDFS)</a:t>
            </a:r>
          </a:p>
          <a:p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Semantics of RDF and RDFS</a:t>
            </a:r>
          </a:p>
          <a:p>
            <a:pPr lvl="1"/>
            <a:r>
              <a:rPr lang="en-US" sz="2800" dirty="0">
                <a:latin typeface="Calibri" charset="0"/>
                <a:ea typeface="ＭＳ Ｐゴシック" charset="0"/>
              </a:rPr>
              <a:t>Axiomatic Semantics</a:t>
            </a:r>
          </a:p>
          <a:p>
            <a:pPr lvl="1"/>
            <a:r>
              <a:rPr lang="en-US" sz="2800" dirty="0">
                <a:latin typeface="Calibri" charset="0"/>
                <a:ea typeface="ＭＳ Ｐゴシック" charset="0"/>
              </a:rPr>
              <a:t>Operational semantics based on rules</a:t>
            </a:r>
          </a:p>
          <a:p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Querying RDF via SPARQL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CD0F-BB5C-0C4C-AFBF-092B5A59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property graph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E513-AB69-8C45-BF9A-C5E511DD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4"/>
            <a:ext cx="8353425" cy="5328493"/>
          </a:xfrm>
        </p:spPr>
        <p:txBody>
          <a:bodyPr/>
          <a:lstStyle/>
          <a:p>
            <a:r>
              <a:rPr lang="en-US" dirty="0">
                <a:hlinkClick r:id="rId2"/>
              </a:rPr>
              <a:t>Neo4J</a:t>
            </a:r>
            <a:r>
              <a:rPr lang="en-US" dirty="0"/>
              <a:t> is perhaps the most widely</a:t>
            </a:r>
            <a:br>
              <a:rPr lang="en-US" dirty="0"/>
            </a:br>
            <a:r>
              <a:rPr lang="en-US" dirty="0"/>
              <a:t>used property graph</a:t>
            </a:r>
          </a:p>
          <a:p>
            <a:r>
              <a:rPr lang="en-US" dirty="0">
                <a:hlinkClick r:id="rId3"/>
              </a:rPr>
              <a:t>OrientDB</a:t>
            </a:r>
            <a:r>
              <a:rPr lang="en-US" dirty="0"/>
              <a:t> is another popular system</a:t>
            </a:r>
            <a:br>
              <a:rPr lang="en-US" dirty="0"/>
            </a:br>
            <a:r>
              <a:rPr lang="en-US" dirty="0"/>
              <a:t>that support for both a property graph</a:t>
            </a:r>
            <a:br>
              <a:rPr lang="en-US" dirty="0"/>
            </a:br>
            <a:r>
              <a:rPr lang="en-US" dirty="0"/>
              <a:t>and relational databases</a:t>
            </a:r>
          </a:p>
          <a:p>
            <a:r>
              <a:rPr lang="en-US" dirty="0"/>
              <a:t>Apache’s </a:t>
            </a:r>
            <a:r>
              <a:rPr lang="en-US" dirty="0">
                <a:hlinkClick r:id="rId4"/>
              </a:rPr>
              <a:t>TinkerPop</a:t>
            </a:r>
            <a:r>
              <a:rPr lang="en-US" dirty="0"/>
              <a:t> is an open source framework for querying and updating graph databases that is supported by most graph databases</a:t>
            </a:r>
          </a:p>
          <a:p>
            <a:r>
              <a:rPr lang="en-US" dirty="0"/>
              <a:t>Amazon’s </a:t>
            </a:r>
            <a:r>
              <a:rPr lang="en-US" dirty="0">
                <a:hlinkClick r:id="rId5"/>
              </a:rPr>
              <a:t>Neptune</a:t>
            </a:r>
            <a:r>
              <a:rPr lang="en-US" dirty="0"/>
              <a:t> is a graph database “built for the cloud” supporting both pure RDF and property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5A37-1F1E-C447-B1EA-710D7BD1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268760"/>
            <a:ext cx="2771800" cy="17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1144588" y="2921000"/>
            <a:ext cx="68548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003366"/>
                </a:solidFill>
              </a:rPr>
              <a:t>URIs and URIREFs</a:t>
            </a:r>
          </a:p>
        </p:txBody>
      </p:sp>
    </p:spTree>
    <p:extLst>
      <p:ext uri="{BB962C8B-B14F-4D97-AF65-F5344CB8AC3E}">
        <p14:creationId xmlns:p14="http://schemas.microsoft.com/office/powerpoint/2010/main" val="3063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Uniform Resource Identifiers (URIs)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URIs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identif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y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resources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on the Web</a:t>
            </a:r>
            <a:endParaRPr lang="en-US" sz="32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Unlike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URLs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, 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they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are</a:t>
            </a:r>
            <a:r>
              <a:rPr lang="en-US" sz="3200" dirty="0">
                <a:latin typeface="Calibri" charset="0"/>
                <a:ea typeface="ＭＳ Ｐゴシック" charset="0"/>
                <a:cs typeface="Calibri" charset="0"/>
              </a:rPr>
              <a:t>n’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t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limited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to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identifying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things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altLang="ja-JP" sz="3200" dirty="0">
                <a:latin typeface="Calibri" charset="0"/>
                <a:ea typeface="ＭＳ Ｐゴシック" charset="0"/>
                <a:cs typeface="Calibri" charset="0"/>
              </a:rPr>
              <a:t>with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network</a:t>
            </a:r>
            <a:r>
              <a:rPr lang="el-GR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altLang="ja-JP" sz="3200" dirty="0" err="1">
                <a:latin typeface="Calibri" charset="0"/>
                <a:ea typeface="ＭＳ Ｐゴシック" charset="0"/>
                <a:cs typeface="Calibri" charset="0"/>
              </a:rPr>
              <a:t>locations</a:t>
            </a:r>
            <a:r>
              <a:rPr lang="en-US" altLang="ja-JP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No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organization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controls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who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makes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URIs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or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how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they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can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be</a:t>
            </a:r>
            <a:r>
              <a:rPr lang="el-GR" sz="32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Calibri" charset="0"/>
              </a:rPr>
              <a:t>used</a:t>
            </a:r>
            <a:endParaRPr lang="en-US" sz="3200" dirty="0">
              <a:latin typeface="Calibri" charset="0"/>
              <a:ea typeface="ＭＳ Ｐゴシック" charset="0"/>
              <a:cs typeface="Calibri" charset="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S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ome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URI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schemes</a:t>
            </a:r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 (http: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URLs</a:t>
            </a:r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)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depend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on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centralized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systems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such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as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DNS</a:t>
            </a:r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 name servers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Others </a:t>
            </a:r>
            <a:r>
              <a:rPr lang="el-GR" sz="2800" dirty="0" err="1">
                <a:latin typeface="Calibri" charset="0"/>
                <a:ea typeface="ＭＳ Ｐゴシック" charset="0"/>
                <a:cs typeface="Calibri" charset="0"/>
              </a:rPr>
              <a:t>are</a:t>
            </a:r>
            <a:r>
              <a:rPr lang="el-GR" sz="28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b="1" dirty="0" err="1">
                <a:latin typeface="Calibri" charset="0"/>
                <a:ea typeface="ＭＳ Ｐゴシック" charset="0"/>
                <a:cs typeface="Calibri" charset="0"/>
              </a:rPr>
              <a:t>completely</a:t>
            </a:r>
            <a:r>
              <a:rPr lang="el-GR" sz="2800" b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l-GR" sz="2800" b="1" dirty="0" err="1">
                <a:latin typeface="Calibri" charset="0"/>
                <a:ea typeface="ＭＳ Ｐゴシック" charset="0"/>
                <a:cs typeface="Calibri" charset="0"/>
              </a:rPr>
              <a:t>decentralized</a:t>
            </a:r>
            <a:endParaRPr lang="en-US" sz="2800" b="1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el-GR" sz="320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>
                <a:latin typeface="Calibri" charset="0"/>
                <a:ea typeface="ＭＳ Ｐゴシック" charset="0"/>
                <a:cs typeface="Calibri" charset="0"/>
              </a:rPr>
              <a:t>URI </a:t>
            </a:r>
            <a:r>
              <a:rPr lang="en-US">
                <a:latin typeface="Calibri" charset="0"/>
                <a:ea typeface="ＭＳ Ｐゴシック" charset="0"/>
                <a:cs typeface="Calibri" charset="0"/>
              </a:rPr>
              <a:t>R</a:t>
            </a:r>
            <a:r>
              <a:rPr lang="el-GR">
                <a:latin typeface="Calibri" charset="0"/>
                <a:ea typeface="ＭＳ Ｐゴシック" charset="0"/>
                <a:cs typeface="Calibri" charset="0"/>
              </a:rPr>
              <a:t>eference</a:t>
            </a:r>
            <a:r>
              <a:rPr lang="en-US">
                <a:latin typeface="Calibri" charset="0"/>
                <a:ea typeface="ＭＳ Ｐゴシック" charset="0"/>
                <a:cs typeface="Calibri" charset="0"/>
              </a:rPr>
              <a:t> (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URIref)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944" y="1412776"/>
            <a:ext cx="8748712" cy="4967288"/>
          </a:xfrm>
        </p:spPr>
        <p:txBody>
          <a:bodyPr/>
          <a:lstStyle/>
          <a:p>
            <a:pPr eaLnBrk="1" hangingPunct="1">
              <a:defRPr/>
            </a:pPr>
            <a:r>
              <a:rPr lang="el-GR" b="1" dirty="0" err="1">
                <a:cs typeface="Calibri"/>
              </a:rPr>
              <a:t>URIref</a:t>
            </a:r>
            <a:r>
              <a:rPr lang="en-US" b="1" dirty="0">
                <a:cs typeface="Calibri"/>
              </a:rPr>
              <a:t>:</a:t>
            </a:r>
            <a:r>
              <a:rPr lang="el-GR" dirty="0">
                <a:cs typeface="Calibri"/>
              </a:rPr>
              <a:t> URI </a:t>
            </a:r>
            <a:r>
              <a:rPr lang="el-GR" dirty="0" err="1">
                <a:cs typeface="Calibri"/>
              </a:rPr>
              <a:t>with</a:t>
            </a:r>
            <a:r>
              <a:rPr lang="en-US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optional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fragment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identifier</a:t>
            </a:r>
            <a:r>
              <a:rPr lang="en-US" dirty="0">
                <a:cs typeface="Calibri"/>
              </a:rPr>
              <a:t> at end, </a:t>
            </a:r>
            <a:r>
              <a:rPr lang="en-US" dirty="0" err="1">
                <a:cs typeface="Calibri"/>
              </a:rPr>
              <a:t>e.g</a:t>
            </a:r>
            <a:r>
              <a:rPr lang="en-US" dirty="0">
                <a:cs typeface="Calibri"/>
              </a:rPr>
              <a:t>:</a:t>
            </a:r>
          </a:p>
          <a:p>
            <a:pPr marL="395287" lvl="1" indent="0" eaLnBrk="1" hangingPunct="1">
              <a:buFontTx/>
              <a:buNone/>
              <a:defRPr/>
            </a:pPr>
            <a:r>
              <a:rPr lang="en-US" sz="3200" dirty="0">
                <a:cs typeface="Calibri"/>
                <a:hlinkClick r:id="rId3"/>
              </a:rPr>
              <a:t>http://example.org/index.html#section2</a:t>
            </a:r>
            <a:endParaRPr lang="en-US" sz="3200" dirty="0">
              <a:cs typeface="Calibri"/>
            </a:endParaRPr>
          </a:p>
          <a:p>
            <a:pPr eaLnBrk="1" hangingPunct="1">
              <a:defRPr/>
            </a:pPr>
            <a:r>
              <a:rPr lang="en-US" dirty="0">
                <a:cs typeface="Calibri"/>
              </a:rPr>
              <a:t>Fragment </a:t>
            </a:r>
            <a:r>
              <a:rPr lang="en-US" dirty="0" err="1">
                <a:cs typeface="Calibri"/>
              </a:rPr>
              <a:t>usecase</a:t>
            </a:r>
            <a:r>
              <a:rPr lang="en-US" dirty="0">
                <a:cs typeface="Calibri"/>
              </a:rPr>
              <a:t>: </a:t>
            </a:r>
          </a:p>
          <a:p>
            <a:pPr marL="460375" lvl="1" indent="-236538" eaLnBrk="1" hangingPunct="1">
              <a:defRPr/>
            </a:pPr>
            <a:r>
              <a:rPr lang="en-US" dirty="0">
                <a:cs typeface="Calibri"/>
              </a:rPr>
              <a:t>HTML fragments refer to a place in a page</a:t>
            </a:r>
          </a:p>
          <a:p>
            <a:pPr marL="460375" lvl="1" indent="-236538" eaLnBrk="1" hangingPunct="1">
              <a:defRPr/>
            </a:pPr>
            <a:r>
              <a:rPr lang="en-US" dirty="0">
                <a:cs typeface="Calibri"/>
              </a:rPr>
              <a:t>RDF fragments refer to resources in a RDF graph that the URI denotes, e.g., subjects, predicates or objects</a:t>
            </a:r>
          </a:p>
          <a:p>
            <a:pPr marL="684213" lvl="2" indent="-223838" eaLnBrk="1" hangingPunct="1">
              <a:defRPr/>
            </a:pPr>
            <a:r>
              <a:rPr lang="en-US" dirty="0">
                <a:cs typeface="Calibri"/>
                <a:hlinkClick r:id="rId4"/>
              </a:rPr>
              <a:t>http://www.w3.org/2004/02/skos/core</a:t>
            </a:r>
            <a:r>
              <a:rPr lang="en-US" dirty="0">
                <a:cs typeface="Calibri"/>
              </a:rPr>
              <a:t> : vocabulary for describing topics</a:t>
            </a:r>
          </a:p>
          <a:p>
            <a:pPr marL="684213" lvl="2" indent="-223838" eaLnBrk="1" hangingPunct="1">
              <a:defRPr/>
            </a:pPr>
            <a:r>
              <a:rPr lang="en-US" dirty="0">
                <a:cs typeface="Calibri"/>
                <a:hlinkClick r:id="rId5"/>
              </a:rPr>
              <a:t>http://www.w3.org/2004/02/skos/core#broader</a:t>
            </a:r>
            <a:r>
              <a:rPr lang="en-US" dirty="0">
                <a:cs typeface="Calibri"/>
              </a:rPr>
              <a:t> : the </a:t>
            </a:r>
            <a:r>
              <a:rPr lang="en-US" i="1" dirty="0">
                <a:cs typeface="Calibri"/>
              </a:rPr>
              <a:t>broader</a:t>
            </a:r>
            <a:r>
              <a:rPr lang="en-US" dirty="0">
                <a:cs typeface="Calibri"/>
              </a:rPr>
              <a:t> concept  in SKOS Core vocabulary</a:t>
            </a:r>
          </a:p>
          <a:p>
            <a:pPr eaLnBrk="1" hangingPunct="1">
              <a:defRPr/>
            </a:pPr>
            <a:r>
              <a:rPr lang="en-US" dirty="0">
                <a:cs typeface="Calibri"/>
              </a:rPr>
              <a:t>Like URLs, </a:t>
            </a:r>
            <a:r>
              <a:rPr lang="el-GR" dirty="0" err="1">
                <a:cs typeface="Calibri"/>
              </a:rPr>
              <a:t>URIrefs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may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be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either</a:t>
            </a:r>
            <a:r>
              <a:rPr lang="el-GR" dirty="0">
                <a:cs typeface="Calibri"/>
              </a:rPr>
              <a:t> </a:t>
            </a:r>
            <a:r>
              <a:rPr lang="el-GR" b="1" dirty="0" err="1">
                <a:cs typeface="Calibri"/>
              </a:rPr>
              <a:t>absolute</a:t>
            </a:r>
            <a:r>
              <a:rPr lang="el-GR" dirty="0">
                <a:cs typeface="Calibri"/>
              </a:rPr>
              <a:t> </a:t>
            </a:r>
            <a:r>
              <a:rPr lang="el-GR" dirty="0" err="1">
                <a:cs typeface="Calibri"/>
              </a:rPr>
              <a:t>or</a:t>
            </a:r>
            <a:r>
              <a:rPr lang="el-GR" dirty="0">
                <a:cs typeface="Calibri"/>
              </a:rPr>
              <a:t> </a:t>
            </a:r>
            <a:r>
              <a:rPr lang="el-GR" b="1" dirty="0" err="1">
                <a:cs typeface="Calibri"/>
              </a:rPr>
              <a:t>relative</a:t>
            </a:r>
            <a:endParaRPr lang="en-US" dirty="0">
              <a:cs typeface="Calibri"/>
            </a:endParaRPr>
          </a:p>
          <a:p>
            <a:pPr lvl="1" eaLnBrk="1" hangingPunct="1">
              <a:defRPr/>
            </a:pPr>
            <a:r>
              <a:rPr lang="en-US" dirty="0">
                <a:cs typeface="Calibri"/>
              </a:rPr>
              <a:t>Note: the empty URI refers to the resource it’s in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URIrefs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RDF</a:t>
            </a:r>
            <a:endParaRPr lang="el-G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748712" cy="5256485"/>
          </a:xfrm>
        </p:spPr>
        <p:txBody>
          <a:bodyPr/>
          <a:lstStyle/>
          <a:p>
            <a:pPr eaLnBrk="1" hangingPunct="1">
              <a:defRPr/>
            </a:pPr>
            <a:r>
              <a:rPr lang="el-GR" sz="3200"/>
              <a:t>RDF and </a:t>
            </a:r>
            <a:r>
              <a:rPr lang="en-US" sz="3200"/>
              <a:t>B</a:t>
            </a:r>
            <a:r>
              <a:rPr lang="el-GR" sz="3200"/>
              <a:t>rowsers use URIrefs to </a:t>
            </a:r>
            <a:r>
              <a:rPr lang="el-GR" sz="3200" b="1"/>
              <a:t>identify things</a:t>
            </a:r>
            <a:r>
              <a:rPr lang="en-US" sz="3200"/>
              <a:t>,</a:t>
            </a:r>
            <a:r>
              <a:rPr lang="el-GR" sz="3200"/>
              <a:t> </a:t>
            </a:r>
            <a:r>
              <a:rPr lang="en-US" sz="3200"/>
              <a:t>but </a:t>
            </a:r>
            <a:r>
              <a:rPr lang="el-GR" sz="3200"/>
              <a:t>interpret URIrefs slightly different</a:t>
            </a:r>
            <a:r>
              <a:rPr lang="en-US" sz="3200" err="1"/>
              <a:t>ly</a:t>
            </a:r>
            <a:r>
              <a:rPr lang="en-US" sz="3200"/>
              <a:t>:</a:t>
            </a:r>
          </a:p>
          <a:p>
            <a:pPr lvl="1" eaLnBrk="1" hangingPunct="1">
              <a:defRPr/>
            </a:pPr>
            <a:r>
              <a:rPr lang="en-US" sz="2800"/>
              <a:t>B</a:t>
            </a:r>
            <a:r>
              <a:rPr lang="el-GR" sz="2800"/>
              <a:t>rowsers also use URIrefs to </a:t>
            </a:r>
            <a:r>
              <a:rPr lang="el-GR" sz="2800" b="1"/>
              <a:t>retrieve</a:t>
            </a:r>
            <a:r>
              <a:rPr lang="el-GR" sz="2800"/>
              <a:t> things</a:t>
            </a:r>
            <a:endParaRPr lang="en-US" sz="2800"/>
          </a:p>
          <a:p>
            <a:pPr lvl="1" eaLnBrk="1" hangingPunct="1">
              <a:defRPr/>
            </a:pPr>
            <a:r>
              <a:rPr lang="el-GR" sz="2800"/>
              <a:t>RDF uses URIrefs </a:t>
            </a:r>
            <a:r>
              <a:rPr lang="el-GR" sz="2800" b="1"/>
              <a:t>only </a:t>
            </a:r>
            <a:r>
              <a:rPr lang="el-GR" sz="2800"/>
              <a:t>to identify things</a:t>
            </a:r>
            <a:r>
              <a:rPr lang="en-US" sz="2800"/>
              <a:t> and these might not even be retrievable</a:t>
            </a:r>
          </a:p>
          <a:p>
            <a:pPr eaLnBrk="1" hangingPunct="1">
              <a:defRPr/>
            </a:pPr>
            <a:r>
              <a:rPr lang="en-US" sz="3200" b="1">
                <a:cs typeface="Calibri"/>
              </a:rPr>
              <a:t>Linked Data </a:t>
            </a:r>
            <a:r>
              <a:rPr lang="en-US" sz="3200">
                <a:cs typeface="Calibri"/>
              </a:rPr>
              <a:t>best practice is to use HTTP URIs that return RDF data for every URI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Negotiation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738" indent="-236538" eaLnBrk="1" hangingPunct="1">
              <a:defRPr/>
            </a:pPr>
            <a:r>
              <a:rPr lang="en-US" sz="3200">
                <a:cs typeface="Calibri"/>
              </a:rPr>
              <a:t>What does HTTP stand for?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2823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Negotiation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200" cy="4967288"/>
          </a:xfrm>
        </p:spPr>
        <p:txBody>
          <a:bodyPr/>
          <a:lstStyle/>
          <a:p>
            <a:pPr marL="239713" indent="-227013" eaLnBrk="1" hangingPunct="1">
              <a:defRPr/>
            </a:pPr>
            <a:r>
              <a:rPr lang="en-US" sz="3200" dirty="0">
                <a:cs typeface="Calibri"/>
              </a:rPr>
              <a:t>What does HTTP stand for?</a:t>
            </a:r>
          </a:p>
          <a:p>
            <a:pPr marL="239713" indent="-227013" eaLnBrk="1" hangingPunct="1">
              <a:defRPr/>
            </a:pPr>
            <a:r>
              <a:rPr lang="en-US" sz="3200" dirty="0">
                <a:cs typeface="Calibri"/>
              </a:rPr>
              <a:t>HTTP == </a:t>
            </a:r>
            <a:r>
              <a:rPr lang="en-US" sz="3200" dirty="0">
                <a:cs typeface="Calibri"/>
                <a:hlinkClick r:id="rId2"/>
              </a:rPr>
              <a:t>HyperText Transfer Protocol</a:t>
            </a:r>
            <a:endParaRPr lang="en-US" sz="3200" dirty="0">
              <a:cs typeface="Calibri"/>
            </a:endParaRPr>
          </a:p>
          <a:p>
            <a:pPr marL="239713" indent="-227013" eaLnBrk="1" hangingPunct="1">
              <a:defRPr/>
            </a:pPr>
            <a:r>
              <a:rPr lang="en-US" sz="3200" dirty="0">
                <a:cs typeface="Calibri"/>
              </a:rPr>
              <a:t>Lets Web client (browser, program) and server (apache) do many things (e.g., authentication)</a:t>
            </a:r>
          </a:p>
          <a:p>
            <a:pPr marL="239713" indent="-227013" eaLnBrk="1" hangingPunct="1">
              <a:defRPr/>
            </a:pPr>
            <a:r>
              <a:rPr lang="en-US" sz="3200" dirty="0">
                <a:cs typeface="Calibri"/>
              </a:rPr>
              <a:t>Can specify format of data returned, e.g., HTML, XML, RDF serialized in any of several forms, etc.</a:t>
            </a:r>
          </a:p>
          <a:p>
            <a:pPr marL="239713" indent="-227013" eaLnBrk="1" hangingPunct="1">
              <a:defRPr/>
            </a:pPr>
            <a:r>
              <a:rPr lang="en-US" sz="3200" dirty="0">
                <a:cs typeface="Calibri"/>
              </a:rPr>
              <a:t>Getting the same URL, </a:t>
            </a:r>
            <a:r>
              <a:rPr lang="en-US" sz="3200" dirty="0">
                <a:cs typeface="Calibri"/>
                <a:hlinkClick r:id="rId3"/>
              </a:rPr>
              <a:t>http</a:t>
            </a:r>
            <a:r>
              <a:rPr lang="en-US" sz="3200" dirty="0">
                <a:hlinkClick r:id="rId3"/>
              </a:rPr>
              <a:t>://dbpedia.org/ resource /Alan_Turing</a:t>
            </a:r>
            <a:r>
              <a:rPr lang="en-US" sz="3200" dirty="0"/>
              <a:t>,  can produce content good for people or machines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69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dbpedia.org</a:t>
            </a:r>
            <a:r>
              <a:rPr lang="en-US" sz="3600" dirty="0"/>
              <a:t>/resource/</a:t>
            </a:r>
            <a:r>
              <a:rPr lang="en-US" sz="3600" dirty="0" err="1"/>
              <a:t>Alan_Turing</a:t>
            </a:r>
            <a:r>
              <a:rPr lang="en-US" sz="3600" dirty="0"/>
              <a:t> 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F28E933-04A1-6944-AEBC-A16FB370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8" y="980728"/>
            <a:ext cx="8208912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8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dbpedia.org</a:t>
            </a:r>
            <a:r>
              <a:rPr lang="en-US" sz="3600" dirty="0"/>
              <a:t>/resource/</a:t>
            </a:r>
            <a:r>
              <a:rPr lang="en-US" sz="3600" dirty="0" err="1"/>
              <a:t>Alan_Turing</a:t>
            </a:r>
            <a:r>
              <a:rPr lang="en-US" sz="3600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4"/>
            <a:ext cx="8748712" cy="5256485"/>
          </a:xfrm>
        </p:spPr>
        <p:txBody>
          <a:bodyPr/>
          <a:lstStyle/>
          <a:p>
            <a:r>
              <a:rPr lang="en-US" sz="3200" dirty="0"/>
              <a:t>curl –L </a:t>
            </a:r>
            <a:r>
              <a:rPr lang="en-US" sz="3200" dirty="0">
                <a:hlinkClick r:id="rId2"/>
              </a:rPr>
              <a:t>http://dbpedia.org/resource/Alan_Turing</a:t>
            </a:r>
            <a:endParaRPr lang="en-US" sz="3200" dirty="0"/>
          </a:p>
          <a:p>
            <a:pPr lvl="1"/>
            <a:r>
              <a:rPr lang="en-US" sz="2800" dirty="0"/>
              <a:t>-L says “follow redirects”</a:t>
            </a:r>
          </a:p>
          <a:p>
            <a:pPr lvl="1"/>
            <a:r>
              <a:rPr lang="en-US" sz="2800" dirty="0"/>
              <a:t>Returns default content version, typically html</a:t>
            </a:r>
          </a:p>
          <a:p>
            <a:r>
              <a:rPr lang="en-US" sz="3200" dirty="0"/>
              <a:t>curl –LH "Accept: application/</a:t>
            </a:r>
            <a:r>
              <a:rPr lang="en-US" sz="3200" dirty="0" err="1"/>
              <a:t>rdf+xml</a:t>
            </a:r>
            <a:r>
              <a:rPr lang="en-US" sz="3200" dirty="0"/>
              <a:t>" </a:t>
            </a:r>
            <a:r>
              <a:rPr lang="en-US" sz="3200" i="1" dirty="0"/>
              <a:t>&lt;</a:t>
            </a:r>
            <a:r>
              <a:rPr lang="en-US" sz="3200" i="1" dirty="0" err="1"/>
              <a:t>url</a:t>
            </a:r>
            <a:r>
              <a:rPr lang="en-US" sz="3200" i="1" dirty="0"/>
              <a:t>&gt;</a:t>
            </a:r>
          </a:p>
          <a:p>
            <a:pPr lvl="1"/>
            <a:r>
              <a:rPr lang="en-US" sz="2800" dirty="0"/>
              <a:t>Follow redirects</a:t>
            </a:r>
          </a:p>
          <a:p>
            <a:pPr lvl="1"/>
            <a:r>
              <a:rPr lang="en-US" sz="2800" dirty="0"/>
              <a:t>Return content as RDF serialized in xml if possible</a:t>
            </a:r>
          </a:p>
          <a:p>
            <a:r>
              <a:rPr lang="en-US" sz="3200" dirty="0"/>
              <a:t>curl –LH "Accept: text/turtle, application/</a:t>
            </a:r>
            <a:r>
              <a:rPr lang="en-US" sz="3200" dirty="0" err="1"/>
              <a:t>rdf+xml</a:t>
            </a:r>
            <a:r>
              <a:rPr lang="en-US" sz="3200" dirty="0"/>
              <a:t>, text/</a:t>
            </a:r>
            <a:r>
              <a:rPr lang="en-US" sz="3200" dirty="0" err="1"/>
              <a:t>ntriples</a:t>
            </a:r>
            <a:r>
              <a:rPr lang="en-US" sz="3200" dirty="0"/>
              <a:t>, application/</a:t>
            </a:r>
            <a:r>
              <a:rPr lang="en-US" sz="3200" dirty="0" err="1"/>
              <a:t>ld+json</a:t>
            </a:r>
            <a:r>
              <a:rPr lang="en-US" sz="3200" dirty="0"/>
              <a:t>” </a:t>
            </a:r>
            <a:r>
              <a:rPr lang="en-US" sz="3200" i="1" dirty="0"/>
              <a:t>&lt;</a:t>
            </a:r>
            <a:r>
              <a:rPr lang="en-US" sz="3200" i="1" dirty="0" err="1"/>
              <a:t>url</a:t>
            </a:r>
            <a:r>
              <a:rPr lang="en-US" sz="3200" i="1" dirty="0"/>
              <a:t>&gt;</a:t>
            </a:r>
          </a:p>
          <a:p>
            <a:pPr lvl="1"/>
            <a:r>
              <a:rPr lang="en-US" sz="2800" i="1" dirty="0"/>
              <a:t>S</a:t>
            </a:r>
            <a:r>
              <a:rPr lang="en-US" sz="2800" dirty="0"/>
              <a:t>pecifies 4 possible content forms in preference order</a:t>
            </a:r>
          </a:p>
        </p:txBody>
      </p:sp>
    </p:spTree>
    <p:extLst>
      <p:ext uri="{BB962C8B-B14F-4D97-AF65-F5344CB8AC3E}">
        <p14:creationId xmlns:p14="http://schemas.microsoft.com/office/powerpoint/2010/main" val="342757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dbpedia.org</a:t>
            </a:r>
            <a:r>
              <a:rPr lang="en-US" sz="3600" dirty="0"/>
              <a:t>/resource/</a:t>
            </a:r>
            <a:r>
              <a:rPr lang="en-US" sz="3600" dirty="0" err="1"/>
              <a:t>Alan_Turing</a:t>
            </a:r>
            <a:r>
              <a:rPr lang="en-US" sz="3600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4"/>
            <a:ext cx="8748712" cy="525648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curl -LH "Accept: text/turtle" http://</a:t>
            </a:r>
            <a:r>
              <a:rPr lang="en-US" sz="2000" b="1" dirty="0" err="1"/>
              <a:t>dbpedia.org</a:t>
            </a:r>
            <a:r>
              <a:rPr lang="en-US" sz="2000" b="1" dirty="0"/>
              <a:t>/resource/</a:t>
            </a:r>
            <a:r>
              <a:rPr lang="en-US" sz="2000" b="1" dirty="0" err="1"/>
              <a:t>Alan_Turing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@prefix </a:t>
            </a:r>
            <a:r>
              <a:rPr lang="en-US" sz="1600" dirty="0" err="1"/>
              <a:t>dbo</a:t>
            </a:r>
            <a:r>
              <a:rPr lang="en-US" sz="1600" dirty="0"/>
              <a:t>: &lt;http://</a:t>
            </a:r>
            <a:r>
              <a:rPr lang="en-US" sz="1600" dirty="0" err="1"/>
              <a:t>dbpedia.org</a:t>
            </a:r>
            <a:r>
              <a:rPr lang="en-US" sz="1600" dirty="0"/>
              <a:t>/ontology/&gt; .</a:t>
            </a:r>
          </a:p>
          <a:p>
            <a:pPr marL="0" indent="0">
              <a:buNone/>
            </a:pPr>
            <a:r>
              <a:rPr lang="en-US" sz="1600" dirty="0"/>
              <a:t>@prefix </a:t>
            </a:r>
            <a:r>
              <a:rPr lang="en-US" sz="1600" dirty="0" err="1"/>
              <a:t>dbr</a:t>
            </a:r>
            <a:r>
              <a:rPr lang="en-US" sz="1600" dirty="0"/>
              <a:t>: &lt;http://</a:t>
            </a:r>
            <a:r>
              <a:rPr lang="en-US" sz="1600" dirty="0" err="1"/>
              <a:t>dbpedia.org</a:t>
            </a:r>
            <a:r>
              <a:rPr lang="en-US" sz="1600" dirty="0"/>
              <a:t>/resource/&gt; .</a:t>
            </a:r>
          </a:p>
          <a:p>
            <a:pPr marL="0" indent="0">
              <a:buNone/>
            </a:pPr>
            <a:r>
              <a:rPr lang="en-US" sz="1600" dirty="0" err="1"/>
              <a:t>dbr:Alan_turing</a:t>
            </a:r>
            <a:r>
              <a:rPr lang="en-US" sz="1600" dirty="0"/>
              <a:t> </a:t>
            </a:r>
            <a:r>
              <a:rPr lang="en-US" sz="1600" dirty="0" err="1"/>
              <a:t>dbo:wikiPageRedirects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/>
              <a:t>&lt;http://</a:t>
            </a:r>
            <a:r>
              <a:rPr lang="en-US" sz="1600" dirty="0" err="1"/>
              <a:t>dbpedia.org</a:t>
            </a:r>
            <a:r>
              <a:rPr lang="en-US" sz="1600" dirty="0"/>
              <a:t>/resource/</a:t>
            </a:r>
            <a:r>
              <a:rPr lang="en-US" sz="1600" dirty="0" err="1"/>
              <a:t>A._Turing</a:t>
            </a:r>
            <a:r>
              <a:rPr lang="en-US" sz="1600" dirty="0"/>
              <a:t>&gt; </a:t>
            </a:r>
            <a:r>
              <a:rPr lang="en-US" sz="1600" dirty="0" err="1"/>
              <a:t>dbo:wikiPageRedirects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 err="1"/>
              <a:t>dbr:Jack_Copeland</a:t>
            </a:r>
            <a:r>
              <a:rPr lang="en-US" sz="1600" dirty="0"/>
              <a:t> </a:t>
            </a:r>
            <a:r>
              <a:rPr lang="en-US" sz="1600" dirty="0" err="1"/>
              <a:t>dbo:knownFor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 err="1"/>
              <a:t>dbr:Joan_Clarke</a:t>
            </a:r>
            <a:r>
              <a:rPr lang="en-US" sz="1600" dirty="0"/>
              <a:t> </a:t>
            </a:r>
            <a:r>
              <a:rPr lang="en-US" sz="1600" dirty="0" err="1"/>
              <a:t>dbo:partner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 err="1"/>
              <a:t>dbr:Robin_Gandy</a:t>
            </a:r>
            <a:r>
              <a:rPr lang="en-US" sz="1600" dirty="0"/>
              <a:t> </a:t>
            </a:r>
            <a:r>
              <a:rPr lang="en-US" sz="1600" dirty="0" err="1"/>
              <a:t>dbo:doctoralAdvisor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 err="1"/>
              <a:t>dbr:Hilary_Putnam</a:t>
            </a:r>
            <a:r>
              <a:rPr lang="en-US" sz="1600" dirty="0"/>
              <a:t> </a:t>
            </a:r>
            <a:r>
              <a:rPr lang="en-US" sz="1600" dirty="0" err="1"/>
              <a:t>dbo:influencedBy</a:t>
            </a:r>
            <a:r>
              <a:rPr lang="en-US" sz="1600" dirty="0"/>
              <a:t> </a:t>
            </a:r>
            <a:r>
              <a:rPr lang="en-US" sz="1600" dirty="0" err="1"/>
              <a:t>dbr:Alan_Turing</a:t>
            </a:r>
            <a:r>
              <a:rPr lang="en-US" sz="1600" dirty="0"/>
              <a:t> .</a:t>
            </a:r>
          </a:p>
          <a:p>
            <a:pPr marL="0" indent="0">
              <a:buNone/>
            </a:pPr>
            <a:r>
              <a:rPr lang="en-US" sz="1600" dirty="0"/>
              <a:t>@prefix </a:t>
            </a:r>
            <a:r>
              <a:rPr lang="en-US" sz="1600" dirty="0" err="1"/>
              <a:t>rdf</a:t>
            </a:r>
            <a:r>
              <a:rPr lang="en-US" sz="1600" dirty="0"/>
              <a:t>: &lt;http://www.w3.org/1999/02/22-rdf-syntax-ns#&gt; .</a:t>
            </a:r>
          </a:p>
          <a:p>
            <a:pPr marL="0" indent="0">
              <a:buNone/>
            </a:pPr>
            <a:r>
              <a:rPr lang="en-US" sz="1600" dirty="0"/>
              <a:t>@prefix </a:t>
            </a:r>
            <a:r>
              <a:rPr lang="en-US" sz="1600" dirty="0" err="1"/>
              <a:t>yago</a:t>
            </a:r>
            <a:r>
              <a:rPr lang="en-US" sz="1600" dirty="0"/>
              <a:t>: &lt;http://</a:t>
            </a:r>
            <a:r>
              <a:rPr lang="en-US" sz="1600" dirty="0" err="1"/>
              <a:t>dbpedia.org</a:t>
            </a:r>
            <a:r>
              <a:rPr lang="en-US" sz="1600" dirty="0"/>
              <a:t>/class/</a:t>
            </a:r>
            <a:r>
              <a:rPr lang="en-US" sz="1600" dirty="0" err="1"/>
              <a:t>yago</a:t>
            </a:r>
            <a:r>
              <a:rPr lang="en-US" sz="1600" dirty="0"/>
              <a:t>/&gt; .</a:t>
            </a:r>
          </a:p>
          <a:p>
            <a:pPr marL="0" indent="0">
              <a:buNone/>
            </a:pPr>
            <a:r>
              <a:rPr lang="en-US" sz="1600" dirty="0" err="1"/>
              <a:t>dbr:Alan_Turing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yago:WikicatBritishCryptographers</a:t>
            </a:r>
            <a:r>
              <a:rPr lang="en-US" sz="1600" dirty="0"/>
              <a:t> ,</a:t>
            </a:r>
          </a:p>
          <a:p>
            <a:pPr marL="0" indent="0">
              <a:buNone/>
            </a:pPr>
            <a:r>
              <a:rPr lang="en-US" sz="1600" dirty="0" err="1"/>
              <a:t>yago:WikicatEnglishInventors</a:t>
            </a:r>
            <a:r>
              <a:rPr lang="en-US" sz="1600" dirty="0"/>
              <a:t> ,</a:t>
            </a:r>
          </a:p>
          <a:p>
            <a:pPr marL="0" indent="0">
              <a:buNone/>
            </a:pPr>
            <a:r>
              <a:rPr lang="en-US" sz="1600" dirty="0"/>
              <a:t>yago:Theorist110706812 ,</a:t>
            </a:r>
          </a:p>
          <a:p>
            <a:pPr marL="0" indent="0">
              <a:buNone/>
            </a:pPr>
            <a:r>
              <a:rPr lang="en-US" sz="1600" dirty="0"/>
              <a:t>yago:Decoder109995398 .</a:t>
            </a:r>
          </a:p>
          <a:p>
            <a:pPr marL="0" indent="0">
              <a:buNone/>
            </a:pPr>
            <a:r>
              <a:rPr lang="en-US" sz="1600" dirty="0"/>
              <a:t>@prefix umbel-</a:t>
            </a:r>
            <a:r>
              <a:rPr lang="en-US" sz="1600" dirty="0" err="1"/>
              <a:t>rc</a:t>
            </a:r>
            <a:r>
              <a:rPr lang="en-US" sz="1600" dirty="0"/>
              <a:t>: &lt;http://</a:t>
            </a:r>
            <a:r>
              <a:rPr lang="en-US" sz="1600" dirty="0" err="1"/>
              <a:t>umbel.org</a:t>
            </a:r>
            <a:r>
              <a:rPr lang="en-US" sz="1600" dirty="0"/>
              <a:t>/umbel/</a:t>
            </a:r>
            <a:r>
              <a:rPr lang="en-US" sz="1600" dirty="0" err="1"/>
              <a:t>rc</a:t>
            </a:r>
            <a:r>
              <a:rPr lang="en-US" sz="1600" dirty="0"/>
              <a:t>/&gt; .</a:t>
            </a:r>
          </a:p>
          <a:p>
            <a:pPr marL="0" indent="0">
              <a:buNone/>
            </a:pPr>
            <a:r>
              <a:rPr lang="en-US" sz="1600" dirty="0" err="1"/>
              <a:t>dbr:Alan_Turing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umbel-rc:PersonWithOccupation</a:t>
            </a:r>
            <a:r>
              <a:rPr lang="en-US" sz="1600" dirty="0"/>
              <a:t> .</a:t>
            </a:r>
            <a:br>
              <a:rPr lang="en-US" sz="1600" dirty="0"/>
            </a:br>
            <a:r>
              <a:rPr lang="en-US" b="1" dirty="0"/>
              <a:t>…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49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Introduction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Problem: What does an XML document mean?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XML is about data structures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The meaning (semantics) not apparent to machines</a:t>
            </a:r>
          </a:p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RDF is more a data model than a language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It is realized in many different formats</a:t>
            </a:r>
          </a:p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RDF defines very basic semantics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RDFS and OWL define more RDF vocabulary for building rich data models</a:t>
            </a:r>
          </a:p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RDF remains domain independent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1"/>
          <p:cNvSpPr txBox="1">
            <a:spLocks noChangeArrowheads="1"/>
          </p:cNvSpPr>
          <p:nvPr/>
        </p:nvSpPr>
        <p:spPr bwMode="auto">
          <a:xfrm>
            <a:off x="2320925" y="2921000"/>
            <a:ext cx="45021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/>
              <a:t>RDF Graphs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RDF Graphs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RDF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models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statements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nodes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arcs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in a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graph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l-GR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statement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represented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node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for the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subject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node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for the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object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an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arc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for the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predicate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subject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=&gt;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object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node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may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dirty="0" err="1">
                <a:latin typeface="Calibri" charset="0"/>
                <a:ea typeface="ＭＳ Ｐゴシック" charset="0"/>
                <a:cs typeface="ＭＳ Ｐゴシック" charset="0"/>
              </a:rPr>
              <a:t>be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identified by 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b="1" dirty="0">
                <a:latin typeface="Calibri" charset="0"/>
                <a:ea typeface="ＭＳ Ｐゴシック" charset="0"/>
                <a:cs typeface="ＭＳ Ｐゴシック" charset="0"/>
              </a:rPr>
              <a:t>URI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ref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or it can be 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literal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or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b="1" dirty="0" err="1">
                <a:latin typeface="Calibri" charset="0"/>
                <a:ea typeface="ＭＳ Ｐゴシック" charset="0"/>
                <a:cs typeface="ＭＳ Ｐゴシック" charset="0"/>
              </a:rPr>
              <a:t>blank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node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arc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identified by</a:t>
            </a:r>
            <a:r>
              <a:rPr lang="el-GR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l-GR" b="1" dirty="0">
                <a:latin typeface="Calibri" charset="0"/>
                <a:ea typeface="ＭＳ Ｐゴシック" charset="0"/>
                <a:cs typeface="ＭＳ Ｐゴシック" charset="0"/>
              </a:rPr>
              <a:t>URI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ref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Note: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We will draw RDF graphs as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But an arc can be the subject of an RDF statement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: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has_parent</a:t>
            </a:r>
            <a:r>
              <a:rPr lang="en-US" sz="2800" dirty="0">
                <a:latin typeface="Calibri" charset="0"/>
                <a:ea typeface="ＭＳ Ｐゴシック" charset="0"/>
              </a:rPr>
              <a:t>  </a:t>
            </a:r>
            <a:r>
              <a:rPr lang="en-US" sz="2800" dirty="0" err="1">
                <a:latin typeface="Calibri" charset="0"/>
                <a:ea typeface="ＭＳ Ｐゴシック" charset="0"/>
              </a:rPr>
              <a:t>owl:inverseOf</a:t>
            </a:r>
            <a:r>
              <a:rPr lang="en-US" sz="2800" dirty="0">
                <a:latin typeface="Calibri" charset="0"/>
                <a:ea typeface="ＭＳ Ｐゴシック" charset="0"/>
              </a:rPr>
              <a:t>  :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has_child</a:t>
            </a:r>
            <a:endParaRPr lang="el-GR" sz="2800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l-GR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Consider the following statements:</a:t>
            </a:r>
          </a:p>
          <a:p>
            <a:pPr eaLnBrk="1" hangingPunct="1"/>
            <a:r>
              <a:rPr lang="en-US" dirty="0">
                <a:latin typeface="Courier New" charset="0"/>
                <a:ea typeface="ＭＳ Ｐゴシック" charset="0"/>
              </a:rPr>
              <a:t>http://</a:t>
            </a:r>
            <a:r>
              <a:rPr lang="en-US" dirty="0" err="1">
                <a:latin typeface="Courier New" charset="0"/>
                <a:ea typeface="ＭＳ Ｐゴシック" charset="0"/>
              </a:rPr>
              <a:t>www.example.org</a:t>
            </a:r>
            <a:r>
              <a:rPr lang="en-US" dirty="0">
                <a:latin typeface="Courier New" charset="0"/>
                <a:ea typeface="ＭＳ Ｐゴシック" charset="0"/>
              </a:rPr>
              <a:t>/</a:t>
            </a:r>
            <a:r>
              <a:rPr lang="en-US" dirty="0" err="1">
                <a:latin typeface="Courier New" charset="0"/>
                <a:ea typeface="ＭＳ Ｐゴシック" charset="0"/>
              </a:rPr>
              <a:t>index.html</a:t>
            </a:r>
            <a:r>
              <a:rPr lang="en-US" dirty="0">
                <a:latin typeface="Calibri" charset="0"/>
                <a:ea typeface="ＭＳ Ｐゴシック" charset="0"/>
              </a:rPr>
              <a:t>   has a creation-date whose value is August 16, 1999.</a:t>
            </a:r>
          </a:p>
          <a:p>
            <a:pPr eaLnBrk="1" hangingPunct="1"/>
            <a:r>
              <a:rPr lang="en-US" dirty="0">
                <a:latin typeface="Courier New" charset="0"/>
                <a:ea typeface="ＭＳ Ｐゴシック" charset="0"/>
              </a:rPr>
              <a:t>http://</a:t>
            </a:r>
            <a:r>
              <a:rPr lang="en-US" dirty="0" err="1">
                <a:latin typeface="Courier New" charset="0"/>
                <a:ea typeface="ＭＳ Ｐゴシック" charset="0"/>
              </a:rPr>
              <a:t>www.example.org</a:t>
            </a:r>
            <a:r>
              <a:rPr lang="en-US" dirty="0">
                <a:latin typeface="Courier New" charset="0"/>
                <a:ea typeface="ＭＳ Ｐゴシック" charset="0"/>
              </a:rPr>
              <a:t>/</a:t>
            </a:r>
            <a:r>
              <a:rPr lang="en-US" dirty="0" err="1">
                <a:latin typeface="Courier New" charset="0"/>
                <a:ea typeface="ＭＳ Ｐゴシック" charset="0"/>
              </a:rPr>
              <a:t>index.html</a:t>
            </a:r>
            <a:r>
              <a:rPr lang="en-US" dirty="0">
                <a:latin typeface="Calibri" charset="0"/>
                <a:ea typeface="ＭＳ Ｐゴシック" charset="0"/>
              </a:rPr>
              <a:t>  has a language whose value is English.</a:t>
            </a:r>
          </a:p>
          <a:p>
            <a:pPr eaLnBrk="1" hangingPunct="1"/>
            <a:r>
              <a:rPr lang="en-US" dirty="0">
                <a:latin typeface="Courier New" charset="0"/>
                <a:ea typeface="ＭＳ Ｐゴシック" charset="0"/>
              </a:rPr>
              <a:t>http://</a:t>
            </a:r>
            <a:r>
              <a:rPr lang="en-US" dirty="0" err="1">
                <a:latin typeface="Courier New" charset="0"/>
                <a:ea typeface="ＭＳ Ｐゴシック" charset="0"/>
              </a:rPr>
              <a:t>www.example.org</a:t>
            </a:r>
            <a:r>
              <a:rPr lang="en-US" dirty="0">
                <a:latin typeface="Courier New" charset="0"/>
                <a:ea typeface="ＭＳ Ｐゴシック" charset="0"/>
              </a:rPr>
              <a:t>/</a:t>
            </a:r>
            <a:r>
              <a:rPr lang="en-US" dirty="0" err="1">
                <a:latin typeface="Courier New" charset="0"/>
                <a:ea typeface="ＭＳ Ｐゴシック" charset="0"/>
              </a:rPr>
              <a:t>index.html</a:t>
            </a:r>
            <a:r>
              <a:rPr lang="en-US" dirty="0">
                <a:latin typeface="Calibri" charset="0"/>
                <a:ea typeface="ＭＳ Ｐゴシック" charset="0"/>
              </a:rPr>
              <a:t>  was created by </a:t>
            </a:r>
            <a:r>
              <a:rPr lang="en-US" dirty="0" err="1">
                <a:latin typeface="Calibri" charset="0"/>
                <a:ea typeface="ＭＳ Ｐゴシック" charset="0"/>
              </a:rPr>
              <a:t>hppt</a:t>
            </a:r>
            <a:r>
              <a:rPr lang="en-US" dirty="0">
                <a:latin typeface="Calibri" charset="0"/>
                <a:ea typeface="ＭＳ Ｐゴシック" charset="0"/>
              </a:rPr>
              <a:t>://</a:t>
            </a:r>
            <a:r>
              <a:rPr lang="en-US" dirty="0" err="1">
                <a:latin typeface="Calibri" charset="0"/>
                <a:ea typeface="ＭＳ Ｐゴシック" charset="0"/>
              </a:rPr>
              <a:t>example.org</a:t>
            </a:r>
            <a:r>
              <a:rPr lang="en-US" dirty="0">
                <a:latin typeface="Calibri" charset="0"/>
                <a:ea typeface="ＭＳ Ｐゴシック" charset="0"/>
              </a:rPr>
              <a:t>/staffed/85740</a:t>
            </a:r>
            <a:endParaRPr lang="el-GR" dirty="0">
              <a:latin typeface="Calibri" charset="0"/>
              <a:ea typeface="ＭＳ Ｐゴシック" charset="0"/>
            </a:endParaRPr>
          </a:p>
          <a:p>
            <a:pPr marL="395287" lvl="1" indent="0" eaLnBrk="1" hangingPunct="1">
              <a:buNone/>
            </a:pPr>
            <a:endParaRPr lang="el-GR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RDF Graph of the Example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5058" name="Picture 4" descr="fig3nov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80645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97" y="6205343"/>
            <a:ext cx="911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Note: </a:t>
            </a:r>
            <a:r>
              <a:rPr lang="en-US">
                <a:hlinkClick r:id="rId4"/>
              </a:rPr>
              <a:t>http://purl.org/dc/elements/1.1</a:t>
            </a:r>
            <a:r>
              <a:rPr lang="en-US"/>
              <a:t> is prefix for the Dublin Core vocabulary/ontology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http://</a:t>
            </a:r>
            <a:r>
              <a:rPr lang="en-US" err="1"/>
              <a:t>www.example.org</a:t>
            </a:r>
            <a:r>
              <a:rPr lang="en-US"/>
              <a:t>/</a:t>
            </a:r>
            <a:r>
              <a:rPr lang="mr-IN"/>
              <a:t>…</a:t>
            </a:r>
            <a:r>
              <a:rPr lang="en-US"/>
              <a:t> is uses for examples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RDF and Related Data Models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In terms of the 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relational model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, an RDF statement is like a 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tuple in a relation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Graph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with columns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Subject, Predicate,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Object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For 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first-order logic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, an RDF statement is like an 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atomic formula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triple(subj, </a:t>
            </a:r>
            <a:r>
              <a:rPr lang="en-US" sz="3200" i="1" dirty="0" err="1">
                <a:latin typeface="Calibri" charset="0"/>
                <a:ea typeface="ＭＳ Ｐゴシック" charset="0"/>
                <a:cs typeface="ＭＳ Ｐゴシック" charset="0"/>
              </a:rPr>
              <a:t>pred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3200" i="1" dirty="0" err="1">
                <a:latin typeface="Calibri" charset="0"/>
                <a:ea typeface="ＭＳ Ｐゴシック" charset="0"/>
                <a:cs typeface="ＭＳ Ｐゴシック" charset="0"/>
              </a:rPr>
              <a:t>obj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where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triple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is a FOL predicate and </a:t>
            </a:r>
            <a:r>
              <a:rPr lang="en-US" sz="3200" i="1" dirty="0">
                <a:latin typeface="Calibri" charset="0"/>
                <a:ea typeface="ＭＳ Ｐゴシック" charset="0"/>
                <a:cs typeface="ＭＳ Ｐゴシック" charset="0"/>
              </a:rPr>
              <a:t>subj, </a:t>
            </a:r>
            <a:r>
              <a:rPr lang="en-US" sz="3200" i="1" dirty="0" err="1">
                <a:latin typeface="Calibri" charset="0"/>
                <a:ea typeface="ＭＳ Ｐゴシック" charset="0"/>
                <a:cs typeface="ＭＳ Ｐゴシック" charset="0"/>
              </a:rPr>
              <a:t>pred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3200" i="1" dirty="0" err="1">
                <a:latin typeface="Calibri" charset="0"/>
                <a:ea typeface="ＭＳ Ｐゴシック" charset="0"/>
                <a:cs typeface="ＭＳ Ｐゴシック" charset="0"/>
              </a:rPr>
              <a:t>obj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are constants</a:t>
            </a:r>
          </a:p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</a:rPr>
              <a:t>More common view is to treat the triple’s predicate as a logical predicate: </a:t>
            </a:r>
            <a:r>
              <a:rPr lang="en-US" sz="3200" i="1" dirty="0" err="1">
                <a:latin typeface="Calibri" charset="0"/>
                <a:ea typeface="ＭＳ Ｐゴシック" charset="0"/>
              </a:rPr>
              <a:t>pred</a:t>
            </a:r>
            <a:r>
              <a:rPr lang="en-US" sz="3200" i="1" dirty="0">
                <a:latin typeface="Calibri" charset="0"/>
                <a:ea typeface="ＭＳ Ｐゴシック" charset="0"/>
              </a:rPr>
              <a:t>(subj, </a:t>
            </a:r>
            <a:r>
              <a:rPr lang="en-US" sz="3200" i="1" dirty="0" err="1">
                <a:latin typeface="Calibri" charset="0"/>
                <a:ea typeface="ＭＳ Ｐゴシック" charset="0"/>
              </a:rPr>
              <a:t>obj</a:t>
            </a:r>
            <a:r>
              <a:rPr lang="en-US" sz="3200" i="1" dirty="0">
                <a:latin typeface="Calibri" charset="0"/>
                <a:ea typeface="ＭＳ Ｐゴシック" charset="0"/>
              </a:rPr>
              <a:t>)</a:t>
            </a:r>
            <a:endParaRPr lang="el-GR" sz="3200" i="1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865188" y="2921000"/>
            <a:ext cx="74136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/>
              <a:t>Literals and QNames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Literals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90775"/>
            <a:ext cx="352901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1"/>
          <p:cNvSpPr txBox="1">
            <a:spLocks noChangeArrowheads="1"/>
          </p:cNvSpPr>
          <p:nvPr/>
        </p:nvSpPr>
        <p:spPr bwMode="auto">
          <a:xfrm>
            <a:off x="2555875" y="5157788"/>
            <a:ext cx="4103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What is 27? Number or string?</a:t>
            </a:r>
          </a:p>
          <a:p>
            <a:pPr algn="ctr" eaLnBrk="1" hangingPunct="1"/>
            <a:endParaRPr lang="en-US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Plain  and Typed Literals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RDF has two kinds of literals: 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plain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 and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typed</a:t>
            </a:r>
          </a:p>
          <a:p>
            <a:pPr eaLnBrk="1" hangingPunct="1"/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Plain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literals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have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lexical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form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(their lexical value)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optionally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language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tag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3200" dirty="0" err="1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 eaLnBrk="1" hangingPunct="1"/>
            <a:r>
              <a:rPr lang="mr-IN" altLang="ja-JP" sz="2800" dirty="0">
                <a:latin typeface="Calibri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alibri" charset="0"/>
                <a:ea typeface="ＭＳ Ｐゴシック" charset="0"/>
              </a:rPr>
              <a:t>27</a:t>
            </a:r>
            <a:r>
              <a:rPr lang="mr-IN" altLang="ja-JP" sz="2800" dirty="0">
                <a:latin typeface="Calibri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alibri" charset="0"/>
                <a:ea typeface="ＭＳ Ｐゴシック" charset="0"/>
              </a:rPr>
              <a:t> , </a:t>
            </a:r>
            <a:r>
              <a:rPr lang="mr-IN" altLang="ja-JP" sz="2800" dirty="0">
                <a:latin typeface="Calibri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ourier New" charset="0"/>
                <a:ea typeface="ＭＳ Ｐゴシック" charset="0"/>
              </a:rPr>
              <a:t>Hello world</a:t>
            </a:r>
            <a:r>
              <a:rPr lang="mr-IN" altLang="ja-JP" sz="2800" dirty="0">
                <a:latin typeface="Courier New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ourier New" charset="0"/>
                <a:ea typeface="ＭＳ Ｐゴシック" charset="0"/>
              </a:rPr>
              <a:t>@</a:t>
            </a:r>
            <a:r>
              <a:rPr lang="en-US" altLang="ja-JP" sz="2800" dirty="0" err="1">
                <a:latin typeface="Courier New" charset="0"/>
                <a:ea typeface="ＭＳ Ｐゴシック" charset="0"/>
              </a:rPr>
              <a:t>en</a:t>
            </a:r>
            <a:r>
              <a:rPr lang="en-US" altLang="ja-JP" sz="2800" dirty="0">
                <a:latin typeface="Courier New" charset="0"/>
                <a:ea typeface="ＭＳ Ｐゴシック" charset="0"/>
              </a:rPr>
              <a:t>, </a:t>
            </a:r>
            <a:r>
              <a:rPr lang="mr-IN" altLang="ja-JP" sz="2800" dirty="0">
                <a:latin typeface="Calibri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ourier New" charset="0"/>
                <a:ea typeface="ＭＳ Ｐゴシック" charset="0"/>
              </a:rPr>
              <a:t>Bonjour le monde</a:t>
            </a:r>
            <a:r>
              <a:rPr lang="mr-IN" altLang="ja-JP" sz="2800" dirty="0">
                <a:latin typeface="Calibri" charset="0"/>
                <a:ea typeface="ＭＳ Ｐゴシック" charset="0"/>
              </a:rPr>
              <a:t>"</a:t>
            </a:r>
            <a:r>
              <a:rPr lang="en-US" altLang="ja-JP" sz="2800" dirty="0">
                <a:latin typeface="Courier New" charset="0"/>
                <a:ea typeface="ＭＳ Ｐゴシック" charset="0"/>
              </a:rPr>
              <a:t>@</a:t>
            </a:r>
            <a:r>
              <a:rPr lang="en-US" altLang="ja-JP" sz="2800" dirty="0" err="1">
                <a:latin typeface="Courier New" charset="0"/>
                <a:ea typeface="ＭＳ Ｐゴシック" charset="0"/>
              </a:rPr>
              <a:t>fr</a:t>
            </a:r>
            <a:endParaRPr lang="en-US" altLang="ja-JP" sz="2800" dirty="0">
              <a:latin typeface="Courier New" charset="0"/>
              <a:ea typeface="ＭＳ Ｐゴシック" charset="0"/>
            </a:endParaRPr>
          </a:p>
          <a:p>
            <a:pPr eaLnBrk="1" hangingPunct="1"/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RDF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typed</a:t>
            </a:r>
            <a:r>
              <a:rPr lang="el-GR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literal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are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formed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pairing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string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with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URIref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for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dirty="0" err="1">
                <a:latin typeface="Calibri" charset="0"/>
                <a:ea typeface="ＭＳ Ｐゴシック" charset="0"/>
                <a:cs typeface="ＭＳ Ｐゴシック" charset="0"/>
              </a:rPr>
              <a:t>particular</a:t>
            </a:r>
            <a:r>
              <a:rPr lang="el-GR" sz="32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XMLS </a:t>
            </a:r>
            <a:r>
              <a:rPr lang="el-GR" sz="3200" b="1" dirty="0" err="1">
                <a:latin typeface="Calibri" charset="0"/>
                <a:ea typeface="ＭＳ Ｐゴシック" charset="0"/>
                <a:cs typeface="ＭＳ Ｐゴシック" charset="0"/>
              </a:rPr>
              <a:t>datatype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, e.g.: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“27”^^http://www.w3.org/2001/</a:t>
            </a:r>
            <a:r>
              <a:rPr lang="en-US" sz="2800" dirty="0" err="1">
                <a:latin typeface="Calibri" charset="0"/>
                <a:ea typeface="ＭＳ Ｐゴシック" charset="0"/>
                <a:cs typeface="Calibri" charset="0"/>
              </a:rPr>
              <a:t>XMLSchema#integer</a:t>
            </a:r>
            <a:endParaRPr lang="en-US" sz="2800" dirty="0">
              <a:latin typeface="Calibri" charset="0"/>
              <a:ea typeface="ＭＳ Ｐゴシック" charset="0"/>
              <a:cs typeface="Calibri" charset="0"/>
            </a:endParaRP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”27"^^</a:t>
            </a:r>
            <a:r>
              <a:rPr lang="en-US" sz="2800" dirty="0" err="1">
                <a:latin typeface="Calibri" charset="0"/>
                <a:ea typeface="ＭＳ Ｐゴシック" charset="0"/>
                <a:cs typeface="Calibri" charset="0"/>
              </a:rPr>
              <a:t>xsd:int</a:t>
            </a:r>
            <a:endParaRPr lang="en-US" sz="280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Data Types for Literals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62913" cy="49672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practice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, the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most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widely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used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data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typing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scheme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the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one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by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XML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Schema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endParaRPr lang="en-US" sz="320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120000"/>
              </a:lnSpc>
            </a:pPr>
            <a:r>
              <a:rPr lang="en-US" sz="3200">
                <a:latin typeface="Calibri" charset="0"/>
                <a:ea typeface="ＭＳ Ｐゴシック" charset="0"/>
              </a:rPr>
              <a:t>But </a:t>
            </a:r>
            <a:r>
              <a:rPr lang="en-US" sz="3200" b="1">
                <a:latin typeface="Calibri" charset="0"/>
                <a:ea typeface="ＭＳ Ｐゴシック" charset="0"/>
              </a:rPr>
              <a:t>any</a:t>
            </a:r>
            <a:r>
              <a:rPr lang="en-US" sz="3200">
                <a:latin typeface="Calibri" charset="0"/>
                <a:ea typeface="ＭＳ Ｐゴシック" charset="0"/>
              </a:rPr>
              <a:t> externally defined data typing scheme is allowed in RDF documents</a:t>
            </a:r>
          </a:p>
          <a:p>
            <a:pPr>
              <a:lnSpc>
                <a:spcPct val="120000"/>
              </a:lnSpc>
            </a:pPr>
            <a:r>
              <a:rPr lang="en-GB" sz="3200">
                <a:latin typeface="Calibri" charset="0"/>
                <a:ea typeface="ＭＳ Ｐゴシック" charset="0"/>
                <a:cs typeface="ＭＳ Ｐゴシック" charset="0"/>
              </a:rPr>
              <a:t>XML Schema predefines many data types</a:t>
            </a:r>
          </a:p>
          <a:p>
            <a:pPr lvl="1">
              <a:lnSpc>
                <a:spcPct val="120000"/>
              </a:lnSpc>
            </a:pPr>
            <a:r>
              <a:rPr lang="en-GB" sz="3200">
                <a:latin typeface="Calibri" charset="0"/>
                <a:ea typeface="ＭＳ Ｐゴシック" charset="0"/>
              </a:rPr>
              <a:t>E.g. Booleans, integers, floating-point numbers, times, dates, etc.</a:t>
            </a:r>
            <a:endParaRPr lang="el-GR" sz="32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XMLSchema Datatypes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395288" y="5991225"/>
            <a:ext cx="8353425" cy="838200"/>
          </a:xfrm>
        </p:spPr>
        <p:txBody>
          <a:bodyPr/>
          <a:lstStyle/>
          <a:p>
            <a:pPr algn="ctr">
              <a:buFont typeface="Wingdings" charset="0"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http://www.w3.org/TR/xmlschema-2/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52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" y="1284000"/>
            <a:ext cx="870108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8775" y="3429000"/>
            <a:ext cx="8426450" cy="3097213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What does this mean?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Are professors also academic staff members?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If someone teaches a course, are they an academic staff member?</a:t>
            </a:r>
          </a:p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Can’t say in XML, but can specify this in RDFS</a:t>
            </a: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457200" y="1327150"/>
            <a:ext cx="8229600" cy="177958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&lt;academicStaffMember&gt; Grigoris Antoniou &lt;/academicStaffMember&gt;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&lt;professor&gt; Michael Maher &lt;/professor&gt;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&lt;course name="Discrete Mathematics"&gt;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  &lt;isTaughtBy&gt; David Billington &lt;/isTaughtBy&gt;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&lt;/course&gt;</a:t>
            </a:r>
            <a:endParaRPr lang="en-US" sz="2000">
              <a:latin typeface="Calibri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Qnames for URIrefs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752"/>
            <a:ext cx="8748712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3200" err="1">
                <a:latin typeface="Calibri" charset="0"/>
                <a:ea typeface="ＭＳ Ｐゴシック" charset="0"/>
                <a:cs typeface="ＭＳ Ｐゴシック" charset="0"/>
              </a:rPr>
              <a:t>ntriples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notation results in very long lines</a:t>
            </a:r>
          </a:p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We can use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an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XML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qualified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name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QName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/o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brackets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for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full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URI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reference</a:t>
            </a:r>
            <a:endParaRPr lang="en-US" sz="320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  <a:hlinkClick r:id="rId3"/>
              </a:rPr>
              <a:t>http://dbpedia.org/page/Alan_Turing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2800" err="1">
                <a:latin typeface="Calibri" charset="0"/>
                <a:ea typeface="ＭＳ Ｐゴシック" charset="0"/>
              </a:rPr>
              <a:t>dbp:Alan_Turing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ame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have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prefix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that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s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been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assigned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err="1">
                <a:latin typeface="Calibri" charset="0"/>
                <a:ea typeface="ＭＳ Ｐゴシック" charset="0"/>
                <a:cs typeface="ＭＳ Ｐゴシック" charset="0"/>
              </a:rPr>
              <a:t>to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a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namespace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 URI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, a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colon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and a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local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3200" b="1" err="1">
                <a:latin typeface="Calibri" charset="0"/>
                <a:ea typeface="ＭＳ Ｐゴシック" charset="0"/>
                <a:cs typeface="ＭＳ Ｐゴシック" charset="0"/>
              </a:rPr>
              <a:t>name</a:t>
            </a:r>
            <a:endParaRPr lang="en-US" sz="3200" b="1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How to assign a prefix to a URI varies by serialization</a:t>
            </a:r>
          </a:p>
          <a:p>
            <a:pPr eaLnBrk="1" hangingPunct="1"/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The concepts of 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names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and  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namespaces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used in RDF originate in XML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>
                <a:latin typeface="Calibri" charset="0"/>
                <a:ea typeface="ＭＳ Ｐゴシック" charset="0"/>
                <a:cs typeface="ＭＳ Ｐゴシック" charset="0"/>
              </a:rPr>
              <a:t>Topics Part 1</a:t>
            </a:r>
            <a:endParaRPr lang="el-GR" sz="4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424862" cy="5329238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Basic concepts of RDF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Resources, properties, values, statements, triples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URIs and </a:t>
            </a:r>
            <a:r>
              <a:rPr lang="en-US" err="1">
                <a:latin typeface="Calibri" charset="0"/>
                <a:ea typeface="ＭＳ Ｐゴシック" charset="0"/>
              </a:rPr>
              <a:t>URIrefs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RDF graphs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Literals, </a:t>
            </a:r>
            <a:r>
              <a:rPr lang="en-US" err="1">
                <a:latin typeface="Calibri" charset="0"/>
                <a:ea typeface="ＭＳ Ｐゴシック" charset="0"/>
              </a:rPr>
              <a:t>qnames</a:t>
            </a:r>
            <a:endParaRPr lang="en-US">
              <a:latin typeface="Calibri" charset="0"/>
              <a:ea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Vocabularies and modeling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</a:rPr>
              <a:t>Vocabularies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</a:rPr>
              <a:t>Blank nodes, data modeling, types, reification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</a:rPr>
              <a:t>Lists, bags, collections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Serialization of RDF graphs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XML, Turtle,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Ntriples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Critique of RDF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Example 2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510088"/>
            <a:ext cx="8353425" cy="223202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Embedding of elements is just a syntactic constraint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 meaning is defined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Meaning is in documentation or viewer’s minds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Does the machine have a mind?</a:t>
            </a: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395288" y="1268413"/>
            <a:ext cx="8424862" cy="3170237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&lt;course name="Discrete Mathematics"&gt;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      &lt;lecturer&gt;David Billington&lt;/lecturer&gt;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&lt;/course&gt;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&lt;lecturer name="David Billington"&gt;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      &lt;teaches&gt;Discrete Mathematics&lt;/teaches&gt;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&lt;/lecturer&gt;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&lt;teachingOffering&gt;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       &lt;lecturer&gt;David Billington&lt;/lecturer&gt;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       &lt;course&gt;Discrete Mathematics&lt;/course&gt;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charset="0"/>
              </a:rPr>
              <a:t>&lt;/teachingOffering&gt;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6EED-884D-654B-8E81-C6DD44A3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1279-24FD-C940-9E74-F9C32E0AC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early version was developed in 1995 by </a:t>
            </a:r>
            <a:r>
              <a:rPr lang="en-US" dirty="0">
                <a:hlinkClick r:id="rId2"/>
              </a:rPr>
              <a:t>R. V. Guha </a:t>
            </a:r>
            <a:r>
              <a:rPr lang="en-US" dirty="0"/>
              <a:t>at Apple</a:t>
            </a:r>
          </a:p>
          <a:p>
            <a:r>
              <a:rPr lang="en-US" dirty="0"/>
              <a:t>Draft versions </a:t>
            </a:r>
            <a:r>
              <a:rPr lang="en-US" dirty="0" err="1"/>
              <a:t>puvlished</a:t>
            </a:r>
            <a:r>
              <a:rPr lang="en-US" dirty="0"/>
              <a:t> by W3C in 1997-1998</a:t>
            </a:r>
          </a:p>
          <a:p>
            <a:r>
              <a:rPr lang="en-US" dirty="0"/>
              <a:t>W3C recommendation in 1999</a:t>
            </a:r>
          </a:p>
          <a:p>
            <a:r>
              <a:rPr lang="en-US" dirty="0"/>
              <a:t>RDF 1.1 (2014) is most recent specification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5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Key RDF documents: standards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95738" y="908050"/>
            <a:ext cx="4595812" cy="4619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alibri"/>
                <a:hlinkClick r:id="rId3"/>
              </a:rPr>
              <a:t>http://w3.org/standards/techs/</a:t>
            </a:r>
            <a:r>
              <a:rPr lang="en-US" sz="2400" dirty="0" err="1">
                <a:solidFill>
                  <a:schemeClr val="bg1"/>
                </a:solidFill>
                <a:latin typeface="Calibri"/>
                <a:hlinkClick r:id="rId3"/>
              </a:rPr>
              <a:t>rdf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4339" name="Picture 1" descr="Screen Shot 2014-02-11 at 11.26.36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604250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>
                <a:latin typeface="Calibri" charset="0"/>
                <a:ea typeface="ＭＳ Ｐゴシック" charset="0"/>
                <a:cs typeface="ＭＳ Ｐゴシック" charset="0"/>
              </a:rPr>
              <a:t>Topics</a:t>
            </a:r>
            <a:endParaRPr lang="el-GR" sz="4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424862" cy="5329238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Basic concepts of RDF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Resources, properties, values, statements, triples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URIs and </a:t>
            </a:r>
            <a:r>
              <a:rPr lang="en-US" err="1">
                <a:latin typeface="Calibri" charset="0"/>
                <a:ea typeface="ＭＳ Ｐゴシック" charset="0"/>
              </a:rPr>
              <a:t>URIrefs</a:t>
            </a:r>
            <a:endParaRPr lang="en-US">
              <a:latin typeface="Calibri" charset="0"/>
              <a:ea typeface="ＭＳ Ｐゴシック" charset="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RDF graphs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Literals, </a:t>
            </a:r>
            <a:r>
              <a:rPr lang="en-US" err="1">
                <a:latin typeface="Calibri" charset="0"/>
                <a:ea typeface="ＭＳ Ｐゴシック" charset="0"/>
              </a:rPr>
              <a:t>qnames</a:t>
            </a:r>
            <a:endParaRPr lang="en-US">
              <a:latin typeface="Calibri" charset="0"/>
              <a:ea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Vocabularies and modeling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Vocabularies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Blank nodes, data modeling, types, reification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</a:rPr>
              <a:t>Lists, bags, collections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Serialization of RDF graphs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XML, Turtle, 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Ntriples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Critique of RDF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is RDF?</a:t>
            </a:r>
            <a:endParaRPr lang="el-G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A data model 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for representing information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(esp. 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metadata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about 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resources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in the Web</a:t>
            </a:r>
            <a:endParaRPr lang="en-US" sz="32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an represent information about things that can be 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identified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on the Web, even when 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not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retriev</a:t>
            </a:r>
            <a:r>
              <a:rPr lang="en-US" sz="3200" b="1">
                <a:latin typeface="Calibri" charset="0"/>
                <a:ea typeface="ＭＳ Ｐゴシック" charset="0"/>
                <a:cs typeface="ＭＳ Ｐゴシック" charset="0"/>
              </a:rPr>
              <a:t>able 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(e.g., a book)</a:t>
            </a:r>
          </a:p>
          <a:p>
            <a:pPr eaLnBrk="1" hangingPunct="1">
              <a:buFont typeface="Arial" charset="0"/>
              <a:buChar char="•"/>
            </a:pP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Usecases: provide data for</a:t>
            </a:r>
            <a:b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l-GR" sz="3200" b="1">
                <a:latin typeface="Calibri" charset="0"/>
                <a:ea typeface="ＭＳ Ｐゴシック" charset="0"/>
                <a:cs typeface="ＭＳ Ｐゴシック" charset="0"/>
              </a:rPr>
              <a:t>applications</a:t>
            </a:r>
            <a:r>
              <a:rPr lang="el-GR" sz="3200">
                <a:latin typeface="Calibri" charset="0"/>
                <a:ea typeface="ＭＳ Ｐゴシック" charset="0"/>
                <a:cs typeface="ＭＳ Ｐゴシック" charset="0"/>
              </a:rPr>
              <a:t> rather</a:t>
            </a: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 than</a:t>
            </a:r>
            <a:b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directly to people </a:t>
            </a:r>
            <a:endParaRPr lang="el-GR" sz="32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435" name="Picture 4" descr="layerC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671888"/>
            <a:ext cx="360045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284663" y="5805488"/>
            <a:ext cx="977900" cy="484187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8135</TotalTime>
  <Words>2349</Words>
  <Application>Microsoft Macintosh PowerPoint</Application>
  <PresentationFormat>On-screen Show (4:3)</PresentationFormat>
  <Paragraphs>285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ＭＳ Ｐゴシック</vt:lpstr>
      <vt:lpstr>Arial</vt:lpstr>
      <vt:lpstr>Calibri</vt:lpstr>
      <vt:lpstr>Courier New</vt:lpstr>
      <vt:lpstr>Wingdings</vt:lpstr>
      <vt:lpstr>Capsules</vt:lpstr>
      <vt:lpstr>Chapter 2 RDF Syntax 1  </vt:lpstr>
      <vt:lpstr>RDF Overview</vt:lpstr>
      <vt:lpstr>Introduction</vt:lpstr>
      <vt:lpstr>Example 1</vt:lpstr>
      <vt:lpstr>Example 2</vt:lpstr>
      <vt:lpstr>RDF History</vt:lpstr>
      <vt:lpstr>Key RDF documents: standards</vt:lpstr>
      <vt:lpstr>Topics</vt:lpstr>
      <vt:lpstr>What is RDF?</vt:lpstr>
      <vt:lpstr>RDF Basics</vt:lpstr>
      <vt:lpstr>Example</vt:lpstr>
      <vt:lpstr>Example (cont’d)</vt:lpstr>
      <vt:lpstr>Basics</vt:lpstr>
      <vt:lpstr>Example</vt:lpstr>
      <vt:lpstr>RDF Triples</vt:lpstr>
      <vt:lpstr>PowerPoint Presentation</vt:lpstr>
      <vt:lpstr>Pure graph model</vt:lpstr>
      <vt:lpstr>RDF graph model</vt:lpstr>
      <vt:lpstr>Property graphs</vt:lpstr>
      <vt:lpstr>Some property graph technology</vt:lpstr>
      <vt:lpstr>PowerPoint Presentation</vt:lpstr>
      <vt:lpstr>Uniform Resource Identifiers (URIs)</vt:lpstr>
      <vt:lpstr>URI Reference (URIref)</vt:lpstr>
      <vt:lpstr>URIrefs in RDF</vt:lpstr>
      <vt:lpstr>Content Negotiation</vt:lpstr>
      <vt:lpstr>Content Negotiation</vt:lpstr>
      <vt:lpstr>http://dbpedia.org/resource/Alan_Turing </vt:lpstr>
      <vt:lpstr>http://dbpedia.org/resource/Alan_Turing </vt:lpstr>
      <vt:lpstr>http://dbpedia.org/resource/Alan_Turing </vt:lpstr>
      <vt:lpstr>PowerPoint Presentation</vt:lpstr>
      <vt:lpstr>RDF Graphs</vt:lpstr>
      <vt:lpstr>Example</vt:lpstr>
      <vt:lpstr>The RDF Graph of the Example</vt:lpstr>
      <vt:lpstr>RDF and Related Data Models</vt:lpstr>
      <vt:lpstr>PowerPoint Presentation</vt:lpstr>
      <vt:lpstr>Literals</vt:lpstr>
      <vt:lpstr>Plain  and Typed Literals</vt:lpstr>
      <vt:lpstr>Data Types for Literals</vt:lpstr>
      <vt:lpstr>XMLSchema Datatypes</vt:lpstr>
      <vt:lpstr>Qnames for URIrefs</vt:lpstr>
      <vt:lpstr>Topics Part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145</cp:revision>
  <cp:lastPrinted>2014-02-12T19:17:17Z</cp:lastPrinted>
  <dcterms:created xsi:type="dcterms:W3CDTF">2009-02-11T20:05:37Z</dcterms:created>
  <dcterms:modified xsi:type="dcterms:W3CDTF">2018-09-17T19:22:54Z</dcterms:modified>
</cp:coreProperties>
</file>